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8" r:id="rId3"/>
    <p:sldId id="269" r:id="rId4"/>
    <p:sldId id="270" r:id="rId5"/>
    <p:sldId id="434" r:id="rId6"/>
    <p:sldId id="405" r:id="rId7"/>
    <p:sldId id="435" r:id="rId8"/>
    <p:sldId id="436" r:id="rId9"/>
    <p:sldId id="437" r:id="rId10"/>
    <p:sldId id="421" r:id="rId11"/>
    <p:sldId id="438" r:id="rId12"/>
    <p:sldId id="420" r:id="rId13"/>
    <p:sldId id="432" r:id="rId14"/>
    <p:sldId id="439" r:id="rId15"/>
    <p:sldId id="440" r:id="rId16"/>
    <p:sldId id="433" r:id="rId17"/>
    <p:sldId id="408" r:id="rId18"/>
    <p:sldId id="441" r:id="rId19"/>
    <p:sldId id="412" r:id="rId20"/>
    <p:sldId id="41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>
      <p:cViewPr varScale="1">
        <p:scale>
          <a:sx n="115" d="100"/>
          <a:sy n="115" d="100"/>
        </p:scale>
        <p:origin x="3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0998-4976-4514-E9BF-997BCCAAD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FD26E7-EE4B-0107-BB5C-A86A629FB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AB152F-6680-05EB-E7B0-484531EF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2FF5-BF26-4941-BB26-9E65D3983F75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405C5-56E6-91EE-702D-1BCB8C38B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EE013-8206-1120-EBBD-90B50BED5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42E5-CF54-C447-A5BD-E633B3D0E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D77B7-0183-8622-C8F6-541F960B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2FED92-ABBB-0359-4616-FC65EB46C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14C80-9C29-8DCA-A125-CF90E9FE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2FF5-BF26-4941-BB26-9E65D3983F75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738F5-03D4-3A91-6B73-F657E33C2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E6AA5-4911-60D2-AF2F-A95BEF82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42E5-CF54-C447-A5BD-E633B3D0E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1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FCB6FD-2170-CD73-DF67-85BF8E10A8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C00F0-B2CB-5465-75CF-BA3F3C538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ACAEC-3135-65B7-B678-86872F2A3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2FF5-BF26-4941-BB26-9E65D3983F75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35EE7-F9BB-C479-BDFF-88E749A3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A770C-5545-773E-6EED-B1987321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42E5-CF54-C447-A5BD-E633B3D0E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91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FA58C-DF9F-3C9E-B87D-47083FFA3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24312-B9B0-2B89-0508-F42B37E91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B8007-9D19-073B-BCF1-7860D18FB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2FF5-BF26-4941-BB26-9E65D3983F75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D3F40-B7B6-D808-7140-9A08F9D4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3FF04-D0E7-F711-8326-5C31E52DE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42E5-CF54-C447-A5BD-E633B3D0E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3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A4B9-FFA6-48CB-521D-697C57362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16D8A-39E8-F2C1-BDD1-60BDC84A0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2481C-772C-2E1B-D2CF-0D87A912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2FF5-BF26-4941-BB26-9E65D3983F75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AFF0D-BCF8-E376-C206-74118E637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D9979-5334-04EE-C4F2-D90C18A4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42E5-CF54-C447-A5BD-E633B3D0E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6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6CC2E-4CE5-D6D6-CB7E-D32ADC98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4BD2F-A3ED-8D93-6643-BEA13AB3F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0C4FD-80F7-7C5E-94C8-6346F220D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09580-9DBA-7CE7-DA38-1BF44F2A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2FF5-BF26-4941-BB26-9E65D3983F75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A44C8-96A4-CE82-E499-6DAED603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0DADD-9F5D-6A0A-7F46-37D9000A4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42E5-CF54-C447-A5BD-E633B3D0E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3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8690C-ABE2-694E-865A-9035D4804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5838B-392E-E2E0-3731-AF0789431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47868C-B040-93CD-EA65-B02CCFB4E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8EC887-D8F9-59FF-5AF2-9EEFC63E1E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BB4F34-FA51-C73E-344D-DEEC6B4C9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9ACE72-7DA6-7687-269E-DF81A3D5F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2FF5-BF26-4941-BB26-9E65D3983F75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2EE220-7E9D-221A-E956-0887297D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B519D-F7B4-967B-CCFE-1873283C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42E5-CF54-C447-A5BD-E633B3D0E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1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B4B68-881B-DB25-0F72-DD9229D5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236033-3C25-575F-0D1A-84378F6B8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2FF5-BF26-4941-BB26-9E65D3983F75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D71F87-D253-2ED7-3122-DD513BE26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0CDBD-F476-0BF6-8C13-6AEC5AB19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42E5-CF54-C447-A5BD-E633B3D0E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80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8AC976-015A-18B8-EFD3-9054B653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2FF5-BF26-4941-BB26-9E65D3983F75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B1EBB-D2C1-598A-09F6-EF75975BF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B9311-E7CD-32E4-F266-7C0B00466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42E5-CF54-C447-A5BD-E633B3D0E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86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F9C6B-4AF2-1D25-71E4-1F2C63844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2DE22-9432-C0CA-BC0B-6AA81B0FD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282E0-B366-26D8-2857-89E32B959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CAE88-D69D-C16F-05B6-E877BC55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2FF5-BF26-4941-BB26-9E65D3983F75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3A67F-6598-9E90-7596-4A586F10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384B2-5A5D-1EDA-1E38-BED5FD1D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42E5-CF54-C447-A5BD-E633B3D0E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7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C6029-7061-FEFA-FEC7-778EBB805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B1043F-91C6-6671-88EA-5D5A5F745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7B6191-3DF2-5625-4BCD-F2B33D975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EE97A1-28CB-8711-05F4-305425B55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2FF5-BF26-4941-BB26-9E65D3983F75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1F1FD-928A-24A6-87DE-E5D943BE2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74BB3-95B4-0EC4-9734-CC4A26E3A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642E5-CF54-C447-A5BD-E633B3D0E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4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DFFE39-C1DE-11EB-E24B-0CBCEEF6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7B2BE-5C9B-3634-62AD-B64B8C7F4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F7F9A-7F59-D17D-CD7A-298320767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82FF5-BF26-4941-BB26-9E65D3983F75}" type="datetimeFigureOut">
              <a:rPr lang="en-US" smtClean="0"/>
              <a:t>10/15/22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BAF69-9715-2F37-15DB-E96410F7E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6E95E-9A50-4DF1-1655-0A1E13C23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642E5-CF54-C447-A5BD-E633B3D0E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E2D43EBE-8302-EE0E-EB91-908C72A2B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C20A4F-07D5-DA91-6C28-79455DCF78BD}"/>
              </a:ext>
            </a:extLst>
          </p:cNvPr>
          <p:cNvSpPr/>
          <p:nvPr/>
        </p:nvSpPr>
        <p:spPr>
          <a:xfrm>
            <a:off x="2186609" y="477078"/>
            <a:ext cx="7620000" cy="2014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A9FA66-3A9C-50BA-298D-6A7C3ED8693F}"/>
              </a:ext>
            </a:extLst>
          </p:cNvPr>
          <p:cNvSpPr/>
          <p:nvPr/>
        </p:nvSpPr>
        <p:spPr>
          <a:xfrm>
            <a:off x="4711148" y="2103783"/>
            <a:ext cx="5095461" cy="77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A308F9C0-A5FA-0932-D4E8-EBE926FBBB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4523">
            <a:off x="1178209" y="-475482"/>
            <a:ext cx="3669053" cy="3089413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6030C39C-8C26-8BEA-BDA2-407964D55512}"/>
              </a:ext>
            </a:extLst>
          </p:cNvPr>
          <p:cNvSpPr txBox="1">
            <a:spLocks/>
          </p:cNvSpPr>
          <p:nvPr/>
        </p:nvSpPr>
        <p:spPr>
          <a:xfrm>
            <a:off x="-590843" y="-123100"/>
            <a:ext cx="131626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r>
              <a:rPr lang="sv-SE" sz="48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Pengaruh Terapi Sistemik Kanker Payudara </a:t>
            </a:r>
            <a:endParaRPr lang="en-US" sz="4800" b="1" kern="0" dirty="0">
              <a:solidFill>
                <a:srgbClr val="993366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CE128365-C6F1-32BD-52ED-E8F17D3D7FF6}"/>
              </a:ext>
            </a:extLst>
          </p:cNvPr>
          <p:cNvSpPr txBox="1">
            <a:spLocks/>
          </p:cNvSpPr>
          <p:nvPr/>
        </p:nvSpPr>
        <p:spPr>
          <a:xfrm>
            <a:off x="2003212" y="778220"/>
            <a:ext cx="89939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r>
              <a:rPr lang="en-US" sz="48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Terhadap</a:t>
            </a:r>
            <a:r>
              <a:rPr lang="en-US" sz="48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Fungsi</a:t>
            </a:r>
            <a:r>
              <a:rPr lang="en-US" sz="48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48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endParaRPr lang="en-ID" sz="4800" b="1" kern="0" dirty="0">
              <a:solidFill>
                <a:srgbClr val="990033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56A7B05B-07D4-23EC-1777-579C847E1E8A}"/>
              </a:ext>
            </a:extLst>
          </p:cNvPr>
          <p:cNvSpPr txBox="1">
            <a:spLocks/>
          </p:cNvSpPr>
          <p:nvPr/>
        </p:nvSpPr>
        <p:spPr>
          <a:xfrm>
            <a:off x="4243554" y="1804702"/>
            <a:ext cx="6371438" cy="736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r>
              <a:rPr 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Dr. dr. Farida </a:t>
            </a:r>
            <a:r>
              <a:rPr lang="en-US" sz="24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Briani</a:t>
            </a:r>
            <a:r>
              <a:rPr 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Sobri</a:t>
            </a:r>
            <a:r>
              <a:rPr 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, </a:t>
            </a:r>
            <a:r>
              <a:rPr lang="en-US" sz="24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SpB</a:t>
            </a:r>
            <a:r>
              <a:rPr 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(K)</a:t>
            </a:r>
            <a:r>
              <a:rPr lang="en-US" sz="24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Onk</a:t>
            </a:r>
            <a:endParaRPr lang="en-ID" sz="2400" b="1" kern="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82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360EAD3-CC21-FEBA-E60E-719B8970A8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74"/>
          <a:stretch/>
        </p:blipFill>
        <p:spPr>
          <a:xfrm>
            <a:off x="7580242" y="0"/>
            <a:ext cx="4611757" cy="6858000"/>
          </a:xfrm>
          <a:prstGeom prst="rect">
            <a:avLst/>
          </a:prstGeo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2FC594A2-72FC-A853-B11B-FE919CFAE150}"/>
              </a:ext>
            </a:extLst>
          </p:cNvPr>
          <p:cNvSpPr txBox="1">
            <a:spLocks/>
          </p:cNvSpPr>
          <p:nvPr/>
        </p:nvSpPr>
        <p:spPr>
          <a:xfrm>
            <a:off x="0" y="2197430"/>
            <a:ext cx="7381461" cy="1410405"/>
          </a:xfrm>
          <a:prstGeom prst="rect">
            <a:avLst/>
          </a:prstGeom>
          <a:solidFill>
            <a:srgbClr val="F0FF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Pada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perempuan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yang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belum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menopause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,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adanya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disfungsi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ovarium dan menopause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dini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akibat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terapi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,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menyebabkan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permasalahan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disfungsi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520665F5-00E8-BFBA-45C1-E54C8120C1E4}"/>
              </a:ext>
            </a:extLst>
          </p:cNvPr>
          <p:cNvSpPr txBox="1">
            <a:spLocks/>
          </p:cNvSpPr>
          <p:nvPr/>
        </p:nvSpPr>
        <p:spPr>
          <a:xfrm>
            <a:off x="0" y="178904"/>
            <a:ext cx="8215532" cy="10739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r>
              <a:rPr lang="en-US" sz="3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Pengaruh</a:t>
            </a:r>
            <a:r>
              <a:rPr lang="en-US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Terapi</a:t>
            </a:r>
            <a:r>
              <a:rPr lang="en-US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r>
              <a:rPr lang="en-US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pada </a:t>
            </a:r>
          </a:p>
          <a:p>
            <a:pPr algn="l"/>
            <a:r>
              <a:rPr lang="en-US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Kesehatan </a:t>
            </a:r>
            <a:r>
              <a:rPr lang="en-US" sz="3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endParaRPr lang="en-US" sz="3200" b="1" kern="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B3858A3-8A18-A583-2BE6-044953C1DA2F}"/>
              </a:ext>
            </a:extLst>
          </p:cNvPr>
          <p:cNvSpPr txBox="1">
            <a:spLocks/>
          </p:cNvSpPr>
          <p:nvPr/>
        </p:nvSpPr>
        <p:spPr>
          <a:xfrm>
            <a:off x="-1" y="4136427"/>
            <a:ext cx="7381461" cy="1687598"/>
          </a:xfrm>
          <a:prstGeom prst="rect">
            <a:avLst/>
          </a:prstGeom>
          <a:solidFill>
            <a:srgbClr val="F0FF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Pada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pasien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yang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mendapat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kemoterapi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,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kebanyakan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akan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mengalami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perbaikan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setelah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kemoterapi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selesai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,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namun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sebagian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lainnya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akan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mengalami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gejala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yang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terus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menetap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859CFD-AC58-0BA4-AE6E-AC4BBF345135}"/>
              </a:ext>
            </a:extLst>
          </p:cNvPr>
          <p:cNvSpPr txBox="1">
            <a:spLocks/>
          </p:cNvSpPr>
          <p:nvPr/>
        </p:nvSpPr>
        <p:spPr>
          <a:xfrm>
            <a:off x="0" y="6439138"/>
            <a:ext cx="7386175" cy="650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(Boswell EN,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Dizon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DS. Breast cancer and sexual function.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Transl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Androl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Urol. 2015 Apr;4(2):160-8.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doi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: 10.3978/j.issn.2223-4683.2014.12.04. PMID: 26816822; PMCID: PMC4708123)</a:t>
            </a:r>
            <a:endParaRPr lang="en-US" sz="1200" i="1" dirty="0">
              <a:latin typeface="Tw Cen MT" panose="020B0602020104020603" pitchFamily="34" charset="0"/>
            </a:endParaRPr>
          </a:p>
          <a:p>
            <a:endParaRPr lang="en-US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9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2FC594A2-72FC-A853-B11B-FE919CFAE150}"/>
              </a:ext>
            </a:extLst>
          </p:cNvPr>
          <p:cNvSpPr txBox="1">
            <a:spLocks/>
          </p:cNvSpPr>
          <p:nvPr/>
        </p:nvSpPr>
        <p:spPr>
          <a:xfrm>
            <a:off x="4714" y="2319741"/>
            <a:ext cx="7381461" cy="2961768"/>
          </a:xfrm>
          <a:prstGeom prst="rect">
            <a:avLst/>
          </a:prstGeom>
          <a:solidFill>
            <a:srgbClr val="F0FF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Pada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satu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studi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dilaporkan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adanya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penurunan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algn="l">
              <a:buFontTx/>
              <a:buChar char="-"/>
            </a:pP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fungsi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&amp;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hasrat</a:t>
            </a:r>
            <a:endParaRPr lang="en-US" sz="2400" b="1" kern="0" dirty="0">
              <a:solidFill>
                <a:srgbClr val="006666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kemampuan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untuk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terangsang</a:t>
            </a:r>
            <a:endParaRPr lang="en-US" sz="2400" b="1" kern="0" dirty="0">
              <a:solidFill>
                <a:srgbClr val="006666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kualitas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dalam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hubungan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intim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pasca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kemoterapi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/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pembedahan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/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terapi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hormonal, </a:t>
            </a:r>
          </a:p>
          <a:p>
            <a:pPr algn="l"/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yang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menetap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setelah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1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tahun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pasca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kemoterapi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.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Namun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hal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ini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tidak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berkaitan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dengan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i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body image.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520665F5-00E8-BFBA-45C1-E54C8120C1E4}"/>
              </a:ext>
            </a:extLst>
          </p:cNvPr>
          <p:cNvSpPr txBox="1">
            <a:spLocks/>
          </p:cNvSpPr>
          <p:nvPr/>
        </p:nvSpPr>
        <p:spPr>
          <a:xfrm>
            <a:off x="0" y="597256"/>
            <a:ext cx="8215532" cy="10739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r>
              <a:rPr lang="en-US" sz="3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Pengaruh</a:t>
            </a:r>
            <a:r>
              <a:rPr lang="en-US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Terapi</a:t>
            </a:r>
            <a:r>
              <a:rPr lang="en-US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r>
              <a:rPr lang="en-US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pada </a:t>
            </a:r>
          </a:p>
          <a:p>
            <a:pPr algn="l"/>
            <a:r>
              <a:rPr lang="en-US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Kesehatan </a:t>
            </a:r>
            <a:r>
              <a:rPr lang="en-US" sz="3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endParaRPr lang="en-US" sz="3200" b="1" kern="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859CFD-AC58-0BA4-AE6E-AC4BBF345135}"/>
              </a:ext>
            </a:extLst>
          </p:cNvPr>
          <p:cNvSpPr txBox="1">
            <a:spLocks/>
          </p:cNvSpPr>
          <p:nvPr/>
        </p:nvSpPr>
        <p:spPr>
          <a:xfrm>
            <a:off x="0" y="6439138"/>
            <a:ext cx="7386175" cy="650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(Boswell EN,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Dizon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DS. Breast cancer and sexual function.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Transl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Androl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Urol. 2015 Apr;4(2):160-8.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doi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: 10.3978/j.issn.2223-4683.2014.12.04. PMID: 26816822; PMCID: PMC4708123)</a:t>
            </a:r>
            <a:endParaRPr lang="en-US" sz="1200" i="1" dirty="0">
              <a:latin typeface="Tw Cen MT" panose="020B0602020104020603" pitchFamily="34" charset="0"/>
            </a:endParaRPr>
          </a:p>
          <a:p>
            <a:endParaRPr lang="en-US" sz="2000" dirty="0">
              <a:latin typeface="Tw Cen MT" panose="020B06020201040206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3212181-1FEA-B9AA-9F86-9428DAE50682}"/>
              </a:ext>
            </a:extLst>
          </p:cNvPr>
          <p:cNvGrpSpPr/>
          <p:nvPr/>
        </p:nvGrpSpPr>
        <p:grpSpPr>
          <a:xfrm>
            <a:off x="7328452" y="0"/>
            <a:ext cx="4863548" cy="6858000"/>
            <a:chOff x="7328452" y="0"/>
            <a:chExt cx="4863548" cy="6858000"/>
          </a:xfrm>
        </p:grpSpPr>
        <p:pic>
          <p:nvPicPr>
            <p:cNvPr id="5" name="Picture 4" descr="A picture containing text, businesscard, vector graphics&#10;&#10;Description automatically generated">
              <a:extLst>
                <a:ext uri="{FF2B5EF4-FFF2-40B4-BE49-F238E27FC236}">
                  <a16:creationId xmlns:a16="http://schemas.microsoft.com/office/drawing/2014/main" id="{7C9CF282-E272-C30A-D386-FE0D62D4DA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62"/>
            <a:stretch/>
          </p:blipFill>
          <p:spPr>
            <a:xfrm>
              <a:off x="7737231" y="0"/>
              <a:ext cx="4454769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BBDE77-4878-442B-2357-5274D54082A1}"/>
                </a:ext>
              </a:extLst>
            </p:cNvPr>
            <p:cNvSpPr/>
            <p:nvPr/>
          </p:nvSpPr>
          <p:spPr>
            <a:xfrm>
              <a:off x="7328452" y="3154017"/>
              <a:ext cx="1298713" cy="1802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</p:spTree>
    <p:extLst>
      <p:ext uri="{BB962C8B-B14F-4D97-AF65-F5344CB8AC3E}">
        <p14:creationId xmlns:p14="http://schemas.microsoft.com/office/powerpoint/2010/main" val="182125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3B3A4DC7-0FC1-0E58-2497-F3BE77466D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D0C6DC-0F8B-EE81-1785-87D951FFDE61}"/>
              </a:ext>
            </a:extLst>
          </p:cNvPr>
          <p:cNvSpPr/>
          <p:nvPr/>
        </p:nvSpPr>
        <p:spPr>
          <a:xfrm>
            <a:off x="3828224" y="459685"/>
            <a:ext cx="4386469" cy="4373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AA836F-6745-6536-1E29-6C893A85D76C}"/>
              </a:ext>
            </a:extLst>
          </p:cNvPr>
          <p:cNvSpPr/>
          <p:nvPr/>
        </p:nvSpPr>
        <p:spPr>
          <a:xfrm>
            <a:off x="4300330" y="5552661"/>
            <a:ext cx="4234069" cy="1007165"/>
          </a:xfrm>
          <a:prstGeom prst="rect">
            <a:avLst/>
          </a:prstGeom>
          <a:solidFill>
            <a:srgbClr val="FFD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E80998B3-8DF2-C16C-4584-D9E6D6E55E49}"/>
              </a:ext>
            </a:extLst>
          </p:cNvPr>
          <p:cNvSpPr txBox="1">
            <a:spLocks/>
          </p:cNvSpPr>
          <p:nvPr/>
        </p:nvSpPr>
        <p:spPr>
          <a:xfrm>
            <a:off x="3263705" y="1741402"/>
            <a:ext cx="7381461" cy="1687598"/>
          </a:xfrm>
          <a:prstGeom prst="rect">
            <a:avLst/>
          </a:prstGeom>
          <a:solidFill>
            <a:srgbClr val="F0FF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Pada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studi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lain yang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dilakukan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terhadap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534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perempuan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(69% di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antaranya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menerima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kemoterapi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),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terdapat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keluhan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yang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dikaitkan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dengan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tidak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terpenuhinya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kebutuhan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dan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depresi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D89C44C2-9A70-FD9C-0188-EC109FED2A59}"/>
              </a:ext>
            </a:extLst>
          </p:cNvPr>
          <p:cNvSpPr txBox="1">
            <a:spLocks/>
          </p:cNvSpPr>
          <p:nvPr/>
        </p:nvSpPr>
        <p:spPr>
          <a:xfrm>
            <a:off x="0" y="178904"/>
            <a:ext cx="11802794" cy="735496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Pengaruh</a:t>
            </a:r>
            <a:r>
              <a:rPr lang="en-US" sz="32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Terapi</a:t>
            </a:r>
            <a:r>
              <a:rPr lang="en-US" sz="32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r>
              <a:rPr lang="en-US" sz="32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pada Kesehatan </a:t>
            </a:r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endParaRPr lang="en-US" sz="3200" b="1" kern="0" dirty="0">
              <a:solidFill>
                <a:schemeClr val="bg1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45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84A1605-B7A3-5204-5107-9B511D94A4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 flipH="1">
            <a:off x="0" y="0"/>
            <a:ext cx="3525078" cy="685800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107EBEF3-0752-F6EC-CF3C-846D7D7BD290}"/>
              </a:ext>
            </a:extLst>
          </p:cNvPr>
          <p:cNvSpPr txBox="1">
            <a:spLocks/>
          </p:cNvSpPr>
          <p:nvPr/>
        </p:nvSpPr>
        <p:spPr>
          <a:xfrm>
            <a:off x="3896751" y="1313918"/>
            <a:ext cx="8295249" cy="15599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2400" b="1" kern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Beberapa obat kemoterapi dapat mengiritasi membran mukosa baik di mulut, juga di vagina yang menyebabkan vagina menjadi kering dan meradang (inflamasi). </a:t>
            </a:r>
            <a:endParaRPr lang="en-US" sz="2400" b="1" kern="0" dirty="0" err="1">
              <a:solidFill>
                <a:srgbClr val="993366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04C80A64-8496-202C-B9A3-F75C391D85C1}"/>
              </a:ext>
            </a:extLst>
          </p:cNvPr>
          <p:cNvSpPr txBox="1">
            <a:spLocks/>
          </p:cNvSpPr>
          <p:nvPr/>
        </p:nvSpPr>
        <p:spPr>
          <a:xfrm>
            <a:off x="3385624" y="107445"/>
            <a:ext cx="8806376" cy="735496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Pengaruh</a:t>
            </a:r>
            <a:r>
              <a:rPr lang="en-US" sz="32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Terapi</a:t>
            </a:r>
            <a:r>
              <a:rPr lang="en-US" sz="32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r>
              <a:rPr lang="en-US" sz="32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pada Kesehatan </a:t>
            </a:r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endParaRPr lang="en-US" sz="3200" b="1" kern="0" dirty="0">
              <a:solidFill>
                <a:schemeClr val="bg1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A3C2B53-22A6-8ECF-0A39-F81A1EA50AFB}"/>
              </a:ext>
            </a:extLst>
          </p:cNvPr>
          <p:cNvSpPr txBox="1">
            <a:spLocks/>
          </p:cNvSpPr>
          <p:nvPr/>
        </p:nvSpPr>
        <p:spPr>
          <a:xfrm>
            <a:off x="3896751" y="3070486"/>
            <a:ext cx="8295249" cy="15599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2400" b="1" kern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Kemoterapi juga dapat menurunkan imunitas sehingga rawan terjadi infeksi. Infeksi dapat memengaruhi fungsi seksual sehingga harus diterapi selekas mungkin.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908565-E0E9-AF0F-517C-8F296BD17DA9}"/>
              </a:ext>
            </a:extLst>
          </p:cNvPr>
          <p:cNvSpPr txBox="1"/>
          <p:nvPr/>
        </p:nvSpPr>
        <p:spPr>
          <a:xfrm>
            <a:off x="3590777" y="6316006"/>
            <a:ext cx="8437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US" sz="1200" i="1" dirty="0">
                <a:latin typeface="Tw Cen MT" panose="020B0602020104020603" pitchFamily="34" charset="0"/>
              </a:rPr>
              <a:t>(https://amp.cancer.org/treatment/treatments-and-side-effects/physical-side-effects/fertility-and-sexual-side-effects/sexuality-for-women-with-cancer/chemo.html)</a:t>
            </a:r>
          </a:p>
        </p:txBody>
      </p:sp>
    </p:spTree>
    <p:extLst>
      <p:ext uri="{BB962C8B-B14F-4D97-AF65-F5344CB8AC3E}">
        <p14:creationId xmlns:p14="http://schemas.microsoft.com/office/powerpoint/2010/main" val="3887638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6D2E92F-2145-3FF9-F008-44188E873A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54"/>
          <a:stretch/>
        </p:blipFill>
        <p:spPr>
          <a:xfrm>
            <a:off x="8030817" y="0"/>
            <a:ext cx="4161183" cy="6858000"/>
          </a:xfrm>
          <a:prstGeom prst="rect">
            <a:avLst/>
          </a:prstGeom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107EBEF3-0752-F6EC-CF3C-846D7D7BD290}"/>
              </a:ext>
            </a:extLst>
          </p:cNvPr>
          <p:cNvSpPr txBox="1">
            <a:spLocks/>
          </p:cNvSpPr>
          <p:nvPr/>
        </p:nvSpPr>
        <p:spPr>
          <a:xfrm>
            <a:off x="0" y="1513094"/>
            <a:ext cx="8295249" cy="176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Infeksi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genitourinaria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yang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sering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terjadi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selama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kemoterapi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infeksi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jamur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</a:p>
          <a:p>
            <a:pPr algn="l"/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(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memberi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sensasi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gatal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di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dalam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vagina,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keputihan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yang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kental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,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serta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rasa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terbakar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saat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berhubungan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). 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04C80A64-8496-202C-B9A3-F75C391D85C1}"/>
              </a:ext>
            </a:extLst>
          </p:cNvPr>
          <p:cNvSpPr txBox="1">
            <a:spLocks/>
          </p:cNvSpPr>
          <p:nvPr/>
        </p:nvSpPr>
        <p:spPr>
          <a:xfrm>
            <a:off x="0" y="360664"/>
            <a:ext cx="8806376" cy="735496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Pengaruh</a:t>
            </a:r>
            <a:r>
              <a:rPr lang="en-US" sz="32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Terapi</a:t>
            </a:r>
            <a:r>
              <a:rPr lang="en-US" sz="32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r>
              <a:rPr lang="en-US" sz="32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pada Kesehatan </a:t>
            </a:r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endParaRPr lang="en-US" sz="3200" b="1" kern="0" dirty="0">
              <a:solidFill>
                <a:schemeClr val="bg1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A3C2B53-22A6-8ECF-0A39-F81A1EA50AFB}"/>
              </a:ext>
            </a:extLst>
          </p:cNvPr>
          <p:cNvSpPr txBox="1">
            <a:spLocks/>
          </p:cNvSpPr>
          <p:nvPr/>
        </p:nvSpPr>
        <p:spPr>
          <a:xfrm>
            <a:off x="-1" y="3584797"/>
            <a:ext cx="8295249" cy="15599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r>
              <a:rPr lang="en-US" sz="2400" b="1" kern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Jika terdapat riwayat herpes genital, kemoterapi mungkin dapat menyebabkannya kambuh lagi. </a:t>
            </a:r>
            <a:endParaRPr lang="en-US" sz="2400" b="1" kern="0" dirty="0" err="1">
              <a:solidFill>
                <a:srgbClr val="993366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908565-E0E9-AF0F-517C-8F296BD17DA9}"/>
              </a:ext>
            </a:extLst>
          </p:cNvPr>
          <p:cNvSpPr txBox="1"/>
          <p:nvPr/>
        </p:nvSpPr>
        <p:spPr>
          <a:xfrm>
            <a:off x="0" y="6359902"/>
            <a:ext cx="8437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i="1" dirty="0">
                <a:latin typeface="Tw Cen MT" panose="020B0602020104020603" pitchFamily="34" charset="0"/>
              </a:rPr>
              <a:t>(https://amp.cancer.org/treatment/treatments-and-side-effects/physical-side-effects/fertility-and-sexual-side-effects/sexuality-for-women-with-cancer/chemo.html)</a:t>
            </a:r>
          </a:p>
        </p:txBody>
      </p:sp>
    </p:spTree>
    <p:extLst>
      <p:ext uri="{BB962C8B-B14F-4D97-AF65-F5344CB8AC3E}">
        <p14:creationId xmlns:p14="http://schemas.microsoft.com/office/powerpoint/2010/main" val="3036381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6A0C79C2-B98D-E20C-E1C3-E97F2B0801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0"/>
          <a:stretch/>
        </p:blipFill>
        <p:spPr>
          <a:xfrm flipH="1">
            <a:off x="0" y="1709530"/>
            <a:ext cx="4664765" cy="514847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C3A3438-0E83-625A-134A-26BE23E3AC67}"/>
              </a:ext>
            </a:extLst>
          </p:cNvPr>
          <p:cNvSpPr txBox="1">
            <a:spLocks/>
          </p:cNvSpPr>
          <p:nvPr/>
        </p:nvSpPr>
        <p:spPr>
          <a:xfrm>
            <a:off x="3418449" y="1015890"/>
            <a:ext cx="8773551" cy="1291212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28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Efek</a:t>
            </a:r>
            <a:r>
              <a:rPr lang="en-US" sz="28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samping</a:t>
            </a:r>
            <a:r>
              <a:rPr lang="en-US" sz="28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lain </a:t>
            </a:r>
            <a:r>
              <a:rPr lang="en-US" sz="28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kemoterapi</a:t>
            </a:r>
            <a:r>
              <a:rPr lang="en-US" sz="28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terhadap</a:t>
            </a:r>
            <a:r>
              <a:rPr lang="en-US" sz="28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en-US" sz="28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hasrat</a:t>
            </a:r>
            <a:r>
              <a:rPr lang="en-US" sz="28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28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meliputi</a:t>
            </a:r>
            <a:r>
              <a:rPr lang="en-US" sz="28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:</a:t>
            </a:r>
            <a:endParaRPr lang="en-US" sz="2400" b="1" kern="0" dirty="0">
              <a:solidFill>
                <a:schemeClr val="bg1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BFC54EFA-3F88-1E9E-FAE1-1BD0B505E4FC}"/>
              </a:ext>
            </a:extLst>
          </p:cNvPr>
          <p:cNvSpPr txBox="1">
            <a:spLocks/>
          </p:cNvSpPr>
          <p:nvPr/>
        </p:nvSpPr>
        <p:spPr>
          <a:xfrm>
            <a:off x="4374615" y="2624682"/>
            <a:ext cx="7817386" cy="6040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Rasa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lemah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i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(fatigue)</a:t>
            </a:r>
            <a:endParaRPr lang="en-US" sz="2400" b="1" kern="0" dirty="0">
              <a:solidFill>
                <a:srgbClr val="993366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3DC9E53-012F-33F1-BEC5-77C4E455189D}"/>
              </a:ext>
            </a:extLst>
          </p:cNvPr>
          <p:cNvSpPr txBox="1">
            <a:spLocks/>
          </p:cNvSpPr>
          <p:nvPr/>
        </p:nvSpPr>
        <p:spPr>
          <a:xfrm>
            <a:off x="4374614" y="3353361"/>
            <a:ext cx="7817386" cy="6040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Nyeri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mulut</a:t>
            </a:r>
            <a:endParaRPr lang="en-US" sz="2400" b="1" kern="0" dirty="0">
              <a:solidFill>
                <a:srgbClr val="993366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FE8662F-8AA1-4C63-6E48-1670E04771D8}"/>
              </a:ext>
            </a:extLst>
          </p:cNvPr>
          <p:cNvSpPr txBox="1">
            <a:spLocks/>
          </p:cNvSpPr>
          <p:nvPr/>
        </p:nvSpPr>
        <p:spPr>
          <a:xfrm>
            <a:off x="4374615" y="4082040"/>
            <a:ext cx="7817386" cy="6040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Neuropati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(Nyeri pada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saraf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B7C14A6F-2D15-8AA1-7CDE-B066C175E2DB}"/>
              </a:ext>
            </a:extLst>
          </p:cNvPr>
          <p:cNvSpPr txBox="1">
            <a:spLocks/>
          </p:cNvSpPr>
          <p:nvPr/>
        </p:nvSpPr>
        <p:spPr>
          <a:xfrm>
            <a:off x="4374613" y="4810719"/>
            <a:ext cx="7817386" cy="6040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Mual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dan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menurunnya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nafsu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makan</a:t>
            </a:r>
            <a:endParaRPr lang="en-US" sz="2400" b="1" kern="0" dirty="0">
              <a:solidFill>
                <a:srgbClr val="993366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95095A3F-A07D-D496-AECA-0A171B4824BA}"/>
              </a:ext>
            </a:extLst>
          </p:cNvPr>
          <p:cNvSpPr txBox="1">
            <a:spLocks/>
          </p:cNvSpPr>
          <p:nvPr/>
        </p:nvSpPr>
        <p:spPr>
          <a:xfrm>
            <a:off x="0" y="191825"/>
            <a:ext cx="8806376" cy="735496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Pengaruh</a:t>
            </a:r>
            <a:r>
              <a:rPr lang="en-US" sz="32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Terapi</a:t>
            </a:r>
            <a:r>
              <a:rPr lang="en-US" sz="32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r>
              <a:rPr lang="en-US" sz="32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pada Kesehatan </a:t>
            </a:r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endParaRPr lang="en-US" sz="3200" b="1" kern="0" dirty="0">
              <a:solidFill>
                <a:schemeClr val="bg1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E6975-3C50-0FA6-0940-22E676287091}"/>
              </a:ext>
            </a:extLst>
          </p:cNvPr>
          <p:cNvSpPr txBox="1"/>
          <p:nvPr/>
        </p:nvSpPr>
        <p:spPr>
          <a:xfrm>
            <a:off x="3754900" y="6396335"/>
            <a:ext cx="8437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i="1" dirty="0">
                <a:latin typeface="Tw Cen MT" panose="020B0602020104020603" pitchFamily="34" charset="0"/>
              </a:rPr>
              <a:t>(https://amp.cancer.org/treatment/treatments-and-side-effects/physical-side-effects/fertility-and-sexual-side-effects/sexuality-for-women-with-cancer/chemo.html)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9AB81D0F-8274-0CA9-7600-4196A82C0D18}"/>
              </a:ext>
            </a:extLst>
          </p:cNvPr>
          <p:cNvSpPr txBox="1">
            <a:spLocks/>
          </p:cNvSpPr>
          <p:nvPr/>
        </p:nvSpPr>
        <p:spPr>
          <a:xfrm>
            <a:off x="4374613" y="5603527"/>
            <a:ext cx="7817386" cy="6040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Cemas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dan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depresi</a:t>
            </a:r>
            <a:endParaRPr lang="en-US" sz="2400" b="1" kern="0" dirty="0">
              <a:solidFill>
                <a:srgbClr val="993366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700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77B5B61-B7D7-B636-22B3-8AA646CF728B}"/>
              </a:ext>
            </a:extLst>
          </p:cNvPr>
          <p:cNvGrpSpPr/>
          <p:nvPr/>
        </p:nvGrpSpPr>
        <p:grpSpPr>
          <a:xfrm>
            <a:off x="7328452" y="0"/>
            <a:ext cx="4863548" cy="6858000"/>
            <a:chOff x="7328452" y="0"/>
            <a:chExt cx="4863548" cy="6858000"/>
          </a:xfrm>
        </p:grpSpPr>
        <p:pic>
          <p:nvPicPr>
            <p:cNvPr id="3" name="Picture 2" descr="A picture containing text, businesscard, vector graphics&#10;&#10;Description automatically generated">
              <a:extLst>
                <a:ext uri="{FF2B5EF4-FFF2-40B4-BE49-F238E27FC236}">
                  <a16:creationId xmlns:a16="http://schemas.microsoft.com/office/drawing/2014/main" id="{A8DA7219-D898-63F0-543D-43E3BD842F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62"/>
            <a:stretch/>
          </p:blipFill>
          <p:spPr>
            <a:xfrm>
              <a:off x="7737231" y="0"/>
              <a:ext cx="4454769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EC5C4FB-C449-6782-71E8-57DF23D0CC4C}"/>
                </a:ext>
              </a:extLst>
            </p:cNvPr>
            <p:cNvSpPr/>
            <p:nvPr/>
          </p:nvSpPr>
          <p:spPr>
            <a:xfrm>
              <a:off x="7328452" y="3154017"/>
              <a:ext cx="1298713" cy="1802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8" name="Title 4">
            <a:extLst>
              <a:ext uri="{FF2B5EF4-FFF2-40B4-BE49-F238E27FC236}">
                <a16:creationId xmlns:a16="http://schemas.microsoft.com/office/drawing/2014/main" id="{F7658040-5BE7-202D-85DA-98F5A9F9CE43}"/>
              </a:ext>
            </a:extLst>
          </p:cNvPr>
          <p:cNvSpPr txBox="1">
            <a:spLocks/>
          </p:cNvSpPr>
          <p:nvPr/>
        </p:nvSpPr>
        <p:spPr>
          <a:xfrm>
            <a:off x="0" y="1168956"/>
            <a:ext cx="7381461" cy="2957273"/>
          </a:xfrm>
          <a:prstGeom prst="rect">
            <a:avLst/>
          </a:prstGeom>
          <a:solidFill>
            <a:srgbClr val="F0FF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Semua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itu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dapat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memengaruhi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kehidupan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serta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meninggalkan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sedikit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energi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untuk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aktivitas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en-US" sz="2400" b="1" kern="0" dirty="0">
              <a:solidFill>
                <a:srgbClr val="993366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Perempuan yang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menjalani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kemoterapi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juga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cenderung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sensitif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terhadap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penampilannya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(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adanya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fenomena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kehilangan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rambut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,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menurunnya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atau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bertambahnya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berat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badan, dan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perubahan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kulit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). </a:t>
            </a:r>
          </a:p>
          <a:p>
            <a:pPr algn="l"/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0826414D-43D8-5D44-D178-A62B931164C0}"/>
              </a:ext>
            </a:extLst>
          </p:cNvPr>
          <p:cNvSpPr txBox="1">
            <a:spLocks/>
          </p:cNvSpPr>
          <p:nvPr/>
        </p:nvSpPr>
        <p:spPr>
          <a:xfrm>
            <a:off x="-1" y="4257330"/>
            <a:ext cx="7381461" cy="1860936"/>
          </a:xfrm>
          <a:prstGeom prst="rect">
            <a:avLst/>
          </a:prstGeom>
          <a:solidFill>
            <a:srgbClr val="F0FF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Ketika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seorang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perempuan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merasa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lebih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nyaman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,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sering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kali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hasrat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akan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membaik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dengan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sendirinya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27FB3149-BFE2-C080-52EB-B88772D29C19}"/>
              </a:ext>
            </a:extLst>
          </p:cNvPr>
          <p:cNvSpPr txBox="1">
            <a:spLocks/>
          </p:cNvSpPr>
          <p:nvPr/>
        </p:nvSpPr>
        <p:spPr>
          <a:xfrm>
            <a:off x="0" y="191825"/>
            <a:ext cx="8806376" cy="735496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Pengaruh</a:t>
            </a:r>
            <a:r>
              <a:rPr lang="en-US" sz="32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Terapi</a:t>
            </a:r>
            <a:r>
              <a:rPr lang="en-US" sz="32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r>
              <a:rPr lang="en-US" sz="32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pada Kesehatan </a:t>
            </a:r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endParaRPr lang="en-US" sz="3200" b="1" kern="0" dirty="0">
              <a:solidFill>
                <a:schemeClr val="bg1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8ECB37-0597-A914-44C8-8B724BD5023C}"/>
              </a:ext>
            </a:extLst>
          </p:cNvPr>
          <p:cNvSpPr txBox="1"/>
          <p:nvPr/>
        </p:nvSpPr>
        <p:spPr>
          <a:xfrm>
            <a:off x="0" y="6359902"/>
            <a:ext cx="84371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i="1" dirty="0">
                <a:latin typeface="Tw Cen MT" panose="020B0602020104020603" pitchFamily="34" charset="0"/>
              </a:rPr>
              <a:t>(https://amp.cancer.org/treatment/treatments-and-side-effects/physical-side-effects/fertility-and-sexual-side-effects/sexuality-for-women-with-cancer/chemo.html)</a:t>
            </a:r>
          </a:p>
        </p:txBody>
      </p:sp>
    </p:spTree>
    <p:extLst>
      <p:ext uri="{BB962C8B-B14F-4D97-AF65-F5344CB8AC3E}">
        <p14:creationId xmlns:p14="http://schemas.microsoft.com/office/powerpoint/2010/main" val="3510602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4DAEA969-0D16-D2AB-F935-4AD99CF33D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6"/>
          <a:stretch/>
        </p:blipFill>
        <p:spPr>
          <a:xfrm>
            <a:off x="6485206" y="1278834"/>
            <a:ext cx="5706794" cy="5579165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6832ABC3-BDA5-B8D9-2BEC-16CCD3C4413D}"/>
              </a:ext>
            </a:extLst>
          </p:cNvPr>
          <p:cNvSpPr txBox="1">
            <a:spLocks/>
          </p:cNvSpPr>
          <p:nvPr/>
        </p:nvSpPr>
        <p:spPr>
          <a:xfrm>
            <a:off x="0" y="1603716"/>
            <a:ext cx="6583680" cy="4614865"/>
          </a:xfrm>
          <a:prstGeom prst="rect">
            <a:avLst/>
          </a:prstGeom>
          <a:solidFill>
            <a:srgbClr val="FEC9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Pada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pasien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dengan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terapi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hormonal:</a:t>
            </a:r>
          </a:p>
          <a:p>
            <a:pPr algn="l"/>
            <a:endParaRPr lang="en-US" sz="2400" b="1" kern="0" dirty="0">
              <a:solidFill>
                <a:srgbClr val="02645B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30%-40%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perempuan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yang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diterapi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dengan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tamoksifen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melaporkan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keluhan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yang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berhubungan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dengan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fungsi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. </a:t>
            </a:r>
          </a:p>
          <a:p>
            <a:pPr algn="l"/>
            <a:endParaRPr lang="en-US" sz="2400" b="1" kern="0" dirty="0">
              <a:solidFill>
                <a:srgbClr val="993366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Sedangkan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50%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perempuan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yang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mendapatkan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terapi</a:t>
            </a:r>
            <a:r>
              <a:rPr lang="en-US" sz="28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aromatase inhibitor (AI),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melaporkan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keluhan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yang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berhubungan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dengan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kesehatan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056FA11A-F31D-02B9-496B-1B6C931799C0}"/>
              </a:ext>
            </a:extLst>
          </p:cNvPr>
          <p:cNvSpPr txBox="1">
            <a:spLocks/>
          </p:cNvSpPr>
          <p:nvPr/>
        </p:nvSpPr>
        <p:spPr>
          <a:xfrm>
            <a:off x="0" y="191825"/>
            <a:ext cx="8806376" cy="735496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Pengaruh</a:t>
            </a:r>
            <a:r>
              <a:rPr lang="en-US" sz="32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Terapi</a:t>
            </a:r>
            <a:r>
              <a:rPr lang="en-US" sz="32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r>
              <a:rPr lang="en-US" sz="32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pada Kesehatan </a:t>
            </a:r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endParaRPr lang="en-US" sz="3200" b="1" kern="0" dirty="0">
              <a:solidFill>
                <a:schemeClr val="bg1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7277D1-08A1-819E-FCD2-3AD45BC23B83}"/>
              </a:ext>
            </a:extLst>
          </p:cNvPr>
          <p:cNvSpPr txBox="1">
            <a:spLocks/>
          </p:cNvSpPr>
          <p:nvPr/>
        </p:nvSpPr>
        <p:spPr>
          <a:xfrm>
            <a:off x="13431" y="6434644"/>
            <a:ext cx="7386175" cy="650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(Boswell EN,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Dizon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DS. Breast cancer and sexual function.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Transl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Androl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Urol. 2015 Apr;4(2):160-8.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doi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: 10.3978/j.issn.2223-4683.2014.12.04. PMID: 26816822; PMCID: PMC4708123)</a:t>
            </a:r>
            <a:endParaRPr lang="en-US" sz="1200" i="1" dirty="0">
              <a:latin typeface="Tw Cen MT" panose="020B0602020104020603" pitchFamily="34" charset="0"/>
            </a:endParaRPr>
          </a:p>
          <a:p>
            <a:endParaRPr lang="en-US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18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26B19DB-5474-3B67-A8BB-E513394DC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08"/>
          <a:stretch/>
        </p:blipFill>
        <p:spPr>
          <a:xfrm>
            <a:off x="0" y="0"/>
            <a:ext cx="5387926" cy="6858000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E29B72EF-7796-9476-7466-E026CFC35A2A}"/>
              </a:ext>
            </a:extLst>
          </p:cNvPr>
          <p:cNvSpPr txBox="1">
            <a:spLocks/>
          </p:cNvSpPr>
          <p:nvPr/>
        </p:nvSpPr>
        <p:spPr>
          <a:xfrm>
            <a:off x="5791200" y="1589649"/>
            <a:ext cx="6400800" cy="1234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Pada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studi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terhadap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180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perempuan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,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dilaporkan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bahwa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kedua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obat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terapi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hormonal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tersebut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meningkatkan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kejadian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i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hot flashes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68C7CFF9-ACE9-0439-0D97-BC0C80FEB78C}"/>
              </a:ext>
            </a:extLst>
          </p:cNvPr>
          <p:cNvSpPr txBox="1">
            <a:spLocks/>
          </p:cNvSpPr>
          <p:nvPr/>
        </p:nvSpPr>
        <p:spPr>
          <a:xfrm>
            <a:off x="5791200" y="3026134"/>
            <a:ext cx="6400800" cy="1234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AI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dilaporkan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lebih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sering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menimbulkan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dampak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dispareunia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9DFCEE1-2FDB-919F-CC7A-ABDD3B496442}"/>
              </a:ext>
            </a:extLst>
          </p:cNvPr>
          <p:cNvSpPr txBox="1">
            <a:spLocks/>
          </p:cNvSpPr>
          <p:nvPr/>
        </p:nvSpPr>
        <p:spPr>
          <a:xfrm>
            <a:off x="5791200" y="4462619"/>
            <a:ext cx="6400800" cy="12344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Tamoksifen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dikatakan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lebih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sering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menyebabkan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penurunan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hasrat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berhubungan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24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6694BD5-6099-2B28-4BE7-047D9BF2024E}"/>
              </a:ext>
            </a:extLst>
          </p:cNvPr>
          <p:cNvSpPr txBox="1">
            <a:spLocks/>
          </p:cNvSpPr>
          <p:nvPr/>
        </p:nvSpPr>
        <p:spPr>
          <a:xfrm>
            <a:off x="3385624" y="111726"/>
            <a:ext cx="8806376" cy="735496"/>
          </a:xfrm>
          <a:prstGeom prst="rect">
            <a:avLst/>
          </a:prstGeom>
          <a:solidFill>
            <a:srgbClr val="9933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Pengaruh</a:t>
            </a:r>
            <a:r>
              <a:rPr lang="en-US" sz="32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Terapi</a:t>
            </a:r>
            <a:r>
              <a:rPr lang="en-US" sz="32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r>
              <a:rPr lang="en-US" sz="32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pada Kesehatan </a:t>
            </a:r>
            <a:r>
              <a:rPr lang="en-US" sz="32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endParaRPr lang="en-US" sz="3200" b="1" kern="0" dirty="0">
              <a:solidFill>
                <a:schemeClr val="bg1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720FB48-84B4-36DC-5CCD-5511DED905DA}"/>
              </a:ext>
            </a:extLst>
          </p:cNvPr>
          <p:cNvSpPr txBox="1">
            <a:spLocks/>
          </p:cNvSpPr>
          <p:nvPr/>
        </p:nvSpPr>
        <p:spPr>
          <a:xfrm>
            <a:off x="13431" y="6434644"/>
            <a:ext cx="7386175" cy="650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(Boswell EN,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Dizon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DS. Breast cancer and sexual function.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Transl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Androl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Urol. 2015 Apr;4(2):160-8.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doi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: 10.3978/j.issn.2223-4683.2014.12.04. PMID: 26816822; PMCID: PMC4708123)</a:t>
            </a:r>
            <a:endParaRPr lang="en-US" sz="1200" i="1" dirty="0">
              <a:latin typeface="Tw Cen MT" panose="020B0602020104020603" pitchFamily="34" charset="0"/>
            </a:endParaRPr>
          </a:p>
          <a:p>
            <a:endParaRPr lang="en-US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31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6641FCB-CF96-5E14-758D-D8D4F2C97B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0"/>
          <a:stretch/>
        </p:blipFill>
        <p:spPr>
          <a:xfrm flipH="1">
            <a:off x="0" y="0"/>
            <a:ext cx="5289452" cy="6858000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F4D2E5CF-B0D2-6912-1C17-1CC7227324CC}"/>
              </a:ext>
            </a:extLst>
          </p:cNvPr>
          <p:cNvSpPr txBox="1">
            <a:spLocks/>
          </p:cNvSpPr>
          <p:nvPr/>
        </p:nvSpPr>
        <p:spPr>
          <a:xfrm>
            <a:off x="6692348" y="302489"/>
            <a:ext cx="5499652" cy="807430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r>
              <a:rPr lang="en-US" sz="3600" b="1" i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Take Home Message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03B49F01-BF06-FB9B-4937-C5C429FE1437}"/>
              </a:ext>
            </a:extLst>
          </p:cNvPr>
          <p:cNvSpPr txBox="1">
            <a:spLocks/>
          </p:cNvSpPr>
          <p:nvPr/>
        </p:nvSpPr>
        <p:spPr>
          <a:xfrm>
            <a:off x="5444197" y="1812336"/>
            <a:ext cx="6747803" cy="2084413"/>
          </a:xfrm>
          <a:prstGeom prst="rect">
            <a:avLst/>
          </a:prstGeom>
          <a:solidFill>
            <a:srgbClr val="CDEF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Penting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bagi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perempuan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yang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menjalani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terapi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,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untuk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mendiskusikan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permasalahan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ini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dengan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dokter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yang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merawatnya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sebagai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isu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yang  normal.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2A257B67-FD88-258E-CD94-8A6F1F68A346}"/>
              </a:ext>
            </a:extLst>
          </p:cNvPr>
          <p:cNvSpPr txBox="1">
            <a:spLocks/>
          </p:cNvSpPr>
          <p:nvPr/>
        </p:nvSpPr>
        <p:spPr>
          <a:xfrm>
            <a:off x="5444197" y="4173364"/>
            <a:ext cx="6747803" cy="2100827"/>
          </a:xfrm>
          <a:prstGeom prst="rect">
            <a:avLst/>
          </a:prstGeom>
          <a:solidFill>
            <a:srgbClr val="CDEF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Memformulasikan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“new normal”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dalam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hal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kehidupan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akan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sangat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membantu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kualitas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hidup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pasien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dan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penyintas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r>
              <a:rPr lang="en-US" sz="2400" b="1" kern="0" dirty="0">
                <a:solidFill>
                  <a:srgbClr val="990033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0422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693F38CE-C8BF-D20F-61B2-1928F0C15892}"/>
              </a:ext>
            </a:extLst>
          </p:cNvPr>
          <p:cNvGrpSpPr/>
          <p:nvPr/>
        </p:nvGrpSpPr>
        <p:grpSpPr>
          <a:xfrm flipH="1">
            <a:off x="4518812" y="0"/>
            <a:ext cx="7659757" cy="6858000"/>
            <a:chOff x="0" y="0"/>
            <a:chExt cx="12192000" cy="6188765"/>
          </a:xfrm>
        </p:grpSpPr>
        <p:pic>
          <p:nvPicPr>
            <p:cNvPr id="19" name="Picture 18" descr="Background pattern&#10;&#10;Description automatically generated with medium confidence">
              <a:extLst>
                <a:ext uri="{FF2B5EF4-FFF2-40B4-BE49-F238E27FC236}">
                  <a16:creationId xmlns:a16="http://schemas.microsoft.com/office/drawing/2014/main" id="{BC258198-3EC1-8D48-0433-B7BEE7B91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59"/>
            <a:stretch/>
          </p:blipFill>
          <p:spPr>
            <a:xfrm>
              <a:off x="0" y="0"/>
              <a:ext cx="12192000" cy="618876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C54705C-8371-67BD-6D12-6DBB7CA65D06}"/>
                </a:ext>
              </a:extLst>
            </p:cNvPr>
            <p:cNvSpPr/>
            <p:nvPr/>
          </p:nvSpPr>
          <p:spPr>
            <a:xfrm>
              <a:off x="6891131" y="2637183"/>
              <a:ext cx="4969566" cy="3101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4" name="Title 4">
            <a:extLst>
              <a:ext uri="{FF2B5EF4-FFF2-40B4-BE49-F238E27FC236}">
                <a16:creationId xmlns:a16="http://schemas.microsoft.com/office/drawing/2014/main" id="{990EF224-1070-7F84-E1E6-D243E3D0B9C8}"/>
              </a:ext>
            </a:extLst>
          </p:cNvPr>
          <p:cNvSpPr txBox="1">
            <a:spLocks/>
          </p:cNvSpPr>
          <p:nvPr/>
        </p:nvSpPr>
        <p:spPr>
          <a:xfrm>
            <a:off x="0" y="1406769"/>
            <a:ext cx="6865034" cy="3784209"/>
          </a:xfrm>
          <a:prstGeom prst="rect">
            <a:avLst/>
          </a:prstGeom>
          <a:solidFill>
            <a:srgbClr val="FFFF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Pentingnya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kesehatan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dalam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pengaruhnya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harapan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hidup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penyintas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dibuktikan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dalam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survey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tahun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2010 yang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menyertakan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3000 orang (24%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sedang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menjalani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pengobatan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, 41%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telah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selesai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menjalani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pengobatan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1-5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tahun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sebelumnya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0B1A2D98-058C-D947-4329-4C6A67FA6A07}"/>
              </a:ext>
            </a:extLst>
          </p:cNvPr>
          <p:cNvSpPr txBox="1">
            <a:spLocks/>
          </p:cNvSpPr>
          <p:nvPr/>
        </p:nvSpPr>
        <p:spPr>
          <a:xfrm>
            <a:off x="0" y="93717"/>
            <a:ext cx="9537895" cy="629614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r>
              <a:rPr lang="en-US" sz="36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Kesehatan </a:t>
            </a:r>
            <a:r>
              <a:rPr lang="en-US" sz="36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36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pada </a:t>
            </a:r>
            <a:r>
              <a:rPr lang="en-US" sz="36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Pasien</a:t>
            </a:r>
            <a:r>
              <a:rPr lang="en-US" sz="36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endParaRPr lang="en-US" sz="3600" b="1" kern="0" dirty="0">
              <a:solidFill>
                <a:schemeClr val="bg1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F66FC9-C617-D76A-51E6-E1271F1C69A4}"/>
              </a:ext>
            </a:extLst>
          </p:cNvPr>
          <p:cNvSpPr txBox="1">
            <a:spLocks/>
          </p:cNvSpPr>
          <p:nvPr/>
        </p:nvSpPr>
        <p:spPr>
          <a:xfrm>
            <a:off x="13431" y="6439138"/>
            <a:ext cx="7386175" cy="650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(Boswell EN,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Dizon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DS. Breast cancer and sexual function.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Transl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Androl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Urol. 2015 Apr;4(2):160-8.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doi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: 10.3978/j.issn.2223-4683.2014.12.04. PMID: 26816822; PMCID: PMC4708123)</a:t>
            </a:r>
            <a:endParaRPr lang="en-US" sz="1200" i="1" dirty="0">
              <a:latin typeface="Tw Cen MT" panose="020B0602020104020603" pitchFamily="34" charset="0"/>
            </a:endParaRPr>
          </a:p>
          <a:p>
            <a:endParaRPr lang="en-US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0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565317-2119-E72D-D256-7F2AAC36D14E}"/>
              </a:ext>
            </a:extLst>
          </p:cNvPr>
          <p:cNvGrpSpPr/>
          <p:nvPr/>
        </p:nvGrpSpPr>
        <p:grpSpPr>
          <a:xfrm>
            <a:off x="0" y="473765"/>
            <a:ext cx="12192000" cy="6858000"/>
            <a:chOff x="0" y="0"/>
            <a:chExt cx="12192000" cy="6858000"/>
          </a:xfrm>
        </p:grpSpPr>
        <p:pic>
          <p:nvPicPr>
            <p:cNvPr id="3" name="Picture 2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F171A782-7022-BABA-6DD3-C483FF6D7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05948DA-A00A-8434-5E1E-B97F4E82861D}"/>
                </a:ext>
              </a:extLst>
            </p:cNvPr>
            <p:cNvSpPr/>
            <p:nvPr/>
          </p:nvSpPr>
          <p:spPr>
            <a:xfrm>
              <a:off x="901148" y="4147930"/>
              <a:ext cx="4373217" cy="176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D180448-9C99-F845-8DDE-D496BD06D936}"/>
                </a:ext>
              </a:extLst>
            </p:cNvPr>
            <p:cNvSpPr/>
            <p:nvPr/>
          </p:nvSpPr>
          <p:spPr>
            <a:xfrm>
              <a:off x="1722783" y="2908852"/>
              <a:ext cx="2875721" cy="176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F77261-4FE6-682C-20A2-7018DFC64643}"/>
                </a:ext>
              </a:extLst>
            </p:cNvPr>
            <p:cNvSpPr/>
            <p:nvPr/>
          </p:nvSpPr>
          <p:spPr>
            <a:xfrm>
              <a:off x="5758071" y="1666459"/>
              <a:ext cx="1981200" cy="32898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9E53A93-36D3-0B66-1395-31F89F128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1"/>
          <a:stretch/>
        </p:blipFill>
        <p:spPr>
          <a:xfrm>
            <a:off x="5746644" y="2560697"/>
            <a:ext cx="1903499" cy="1901688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9" name="Google Shape;1073;p56">
            <a:extLst>
              <a:ext uri="{FF2B5EF4-FFF2-40B4-BE49-F238E27FC236}">
                <a16:creationId xmlns:a16="http://schemas.microsoft.com/office/drawing/2014/main" id="{76FEBB7D-4097-3A64-3D9B-F4251959E55B}"/>
              </a:ext>
            </a:extLst>
          </p:cNvPr>
          <p:cNvSpPr txBox="1"/>
          <p:nvPr/>
        </p:nvSpPr>
        <p:spPr>
          <a:xfrm>
            <a:off x="-69575" y="4522227"/>
            <a:ext cx="5585793" cy="1862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1500" b="1" kern="0" dirty="0" err="1">
                <a:solidFill>
                  <a:srgbClr val="3D2561"/>
                </a:solidFill>
                <a:latin typeface="Cochocib Script Latin Pro" panose="020B0604020202020204" pitchFamily="2" charset="0"/>
                <a:cs typeface="Calibri" panose="020F0502020204030204" pitchFamily="34" charset="0"/>
                <a:sym typeface="Calibri"/>
              </a:rPr>
              <a:t>Terima</a:t>
            </a:r>
            <a:r>
              <a:rPr lang="en-US" sz="11500" b="1" kern="0" dirty="0">
                <a:solidFill>
                  <a:srgbClr val="3D2561"/>
                </a:solidFill>
                <a:latin typeface="Cochocib Script Latin Pro" panose="020B0604020202020204" pitchFamily="2" charset="0"/>
                <a:cs typeface="Calibri" panose="020F0502020204030204" pitchFamily="34" charset="0"/>
                <a:sym typeface="Calibri"/>
              </a:rPr>
              <a:t> Kasih</a:t>
            </a:r>
            <a:endParaRPr kumimoji="0" lang="en-US" sz="11500" b="1" i="0" u="none" strike="noStrike" kern="0" cap="none" spc="0" normalizeH="0" baseline="0" noProof="0" dirty="0">
              <a:ln>
                <a:noFill/>
              </a:ln>
              <a:solidFill>
                <a:srgbClr val="3D2561"/>
              </a:solidFill>
              <a:effectLst/>
              <a:uLnTx/>
              <a:uFillTx/>
              <a:latin typeface="Cochocib Script Latin Pro" panose="020B0604020202020204" pitchFamily="2" charset="0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7B2B291-D7C1-7B1B-AAA2-28581DD78D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38338" r="3430" b="37005"/>
          <a:stretch/>
        </p:blipFill>
        <p:spPr>
          <a:xfrm>
            <a:off x="5896059" y="4733391"/>
            <a:ext cx="1604670" cy="425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3E5C0C-F60D-AD9F-ED01-E4CED7060FF4}"/>
              </a:ext>
            </a:extLst>
          </p:cNvPr>
          <p:cNvSpPr txBox="1"/>
          <p:nvPr/>
        </p:nvSpPr>
        <p:spPr>
          <a:xfrm>
            <a:off x="5586290" y="5133633"/>
            <a:ext cx="232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66"/>
                </a:solidFill>
                <a:latin typeface="Tw Cen MT" panose="020B0602020104020603" pitchFamily="34" charset="0"/>
              </a:rPr>
              <a:t>http://mammasip.com</a:t>
            </a:r>
            <a:endParaRPr lang="en-ID" b="1" dirty="0">
              <a:solidFill>
                <a:srgbClr val="006666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80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CEE8EFA-FCC8-0BB4-EA94-7BBAB30F5C22}"/>
              </a:ext>
            </a:extLst>
          </p:cNvPr>
          <p:cNvGrpSpPr/>
          <p:nvPr/>
        </p:nvGrpSpPr>
        <p:grpSpPr>
          <a:xfrm flipH="1">
            <a:off x="4518812" y="0"/>
            <a:ext cx="7659757" cy="6858000"/>
            <a:chOff x="0" y="0"/>
            <a:chExt cx="12192000" cy="6188765"/>
          </a:xfrm>
        </p:grpSpPr>
        <p:pic>
          <p:nvPicPr>
            <p:cNvPr id="11" name="Picture 10" descr="Background pattern&#10;&#10;Description automatically generated with medium confidence">
              <a:extLst>
                <a:ext uri="{FF2B5EF4-FFF2-40B4-BE49-F238E27FC236}">
                  <a16:creationId xmlns:a16="http://schemas.microsoft.com/office/drawing/2014/main" id="{BF9BE44F-D9D6-DFB6-9979-4A813E5BF6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59"/>
            <a:stretch/>
          </p:blipFill>
          <p:spPr>
            <a:xfrm>
              <a:off x="0" y="0"/>
              <a:ext cx="12192000" cy="6188765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E799FC9-EFC8-94EC-74AB-7F4AD554D4F7}"/>
                </a:ext>
              </a:extLst>
            </p:cNvPr>
            <p:cNvSpPr/>
            <p:nvPr/>
          </p:nvSpPr>
          <p:spPr>
            <a:xfrm>
              <a:off x="6891131" y="2637183"/>
              <a:ext cx="4969566" cy="3101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3" name="Title 4">
            <a:extLst>
              <a:ext uri="{FF2B5EF4-FFF2-40B4-BE49-F238E27FC236}">
                <a16:creationId xmlns:a16="http://schemas.microsoft.com/office/drawing/2014/main" id="{0B1A2D98-058C-D947-4329-4C6A67FA6A07}"/>
              </a:ext>
            </a:extLst>
          </p:cNvPr>
          <p:cNvSpPr txBox="1">
            <a:spLocks/>
          </p:cNvSpPr>
          <p:nvPr/>
        </p:nvSpPr>
        <p:spPr>
          <a:xfrm>
            <a:off x="0" y="93717"/>
            <a:ext cx="9537895" cy="629614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r>
              <a:rPr lang="en-US" sz="36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Kesehatan </a:t>
            </a:r>
            <a:r>
              <a:rPr lang="en-US" sz="36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36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pada </a:t>
            </a:r>
            <a:r>
              <a:rPr lang="en-US" sz="36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Pasien</a:t>
            </a:r>
            <a:r>
              <a:rPr lang="en-US" sz="36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endParaRPr lang="en-US" sz="3600" b="1" kern="0" dirty="0">
              <a:solidFill>
                <a:schemeClr val="bg1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BBF7E2AC-BEEA-F1FB-EBDD-1253BF69EE75}"/>
              </a:ext>
            </a:extLst>
          </p:cNvPr>
          <p:cNvSpPr txBox="1">
            <a:spLocks/>
          </p:cNvSpPr>
          <p:nvPr/>
        </p:nvSpPr>
        <p:spPr>
          <a:xfrm>
            <a:off x="0" y="2846418"/>
            <a:ext cx="6865034" cy="2743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r>
              <a:rPr lang="en-US" sz="28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Fungsi</a:t>
            </a:r>
            <a:r>
              <a:rPr lang="en-US" sz="28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dan </a:t>
            </a:r>
            <a:r>
              <a:rPr lang="en-US" sz="28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kepuasan</a:t>
            </a:r>
            <a:r>
              <a:rPr lang="en-US" sz="28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28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menduduki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>
                <a:solidFill>
                  <a:srgbClr val="006666"/>
                </a:solidFill>
                <a:highlight>
                  <a:srgbClr val="FFFF00"/>
                </a:highlight>
                <a:latin typeface="Tw Cen MT" panose="020B0602020104020603" pitchFamily="34" charset="0"/>
                <a:cs typeface="Calibri" panose="020F0502020204030204" pitchFamily="34" charset="0"/>
              </a:rPr>
              <a:t>ranking ke-3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mengenai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masalah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yang paling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berpengaruh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pada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kehidupan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pasien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dan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penyintas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payudara</a:t>
            </a:r>
            <a:r>
              <a:rPr lang="en-US" sz="28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2CB4D7-DD45-38B4-EA0C-2F17F15FF28B}"/>
              </a:ext>
            </a:extLst>
          </p:cNvPr>
          <p:cNvSpPr txBox="1">
            <a:spLocks/>
          </p:cNvSpPr>
          <p:nvPr/>
        </p:nvSpPr>
        <p:spPr>
          <a:xfrm>
            <a:off x="13431" y="6434644"/>
            <a:ext cx="7386175" cy="650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(Boswell EN,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Dizon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DS. Breast cancer and sexual function.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Transl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Androl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Urol. 2015 Apr;4(2):160-8.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doi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: 10.3978/j.issn.2223-4683.2014.12.04. PMID: 26816822; PMCID: PMC4708123)</a:t>
            </a:r>
            <a:endParaRPr lang="en-US" sz="1200" i="1" dirty="0">
              <a:latin typeface="Tw Cen MT" panose="020B0602020104020603" pitchFamily="34" charset="0"/>
            </a:endParaRPr>
          </a:p>
          <a:p>
            <a:endParaRPr lang="en-US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4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F74719E-A376-2402-AB1F-C5C79BE2BC0B}"/>
              </a:ext>
            </a:extLst>
          </p:cNvPr>
          <p:cNvGrpSpPr/>
          <p:nvPr/>
        </p:nvGrpSpPr>
        <p:grpSpPr>
          <a:xfrm>
            <a:off x="1388548" y="0"/>
            <a:ext cx="6324682" cy="6894444"/>
            <a:chOff x="1967948" y="0"/>
            <a:chExt cx="7032317" cy="6894444"/>
          </a:xfrm>
        </p:grpSpPr>
        <p:pic>
          <p:nvPicPr>
            <p:cNvPr id="3" name="Picture 2" descr="Diagram&#10;&#10;Description automatically generated">
              <a:extLst>
                <a:ext uri="{FF2B5EF4-FFF2-40B4-BE49-F238E27FC236}">
                  <a16:creationId xmlns:a16="http://schemas.microsoft.com/office/drawing/2014/main" id="{7CB018A6-AFD9-6DC7-BB3E-13B5E0E007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461"/>
            <a:stretch/>
          </p:blipFill>
          <p:spPr>
            <a:xfrm>
              <a:off x="3935896" y="0"/>
              <a:ext cx="5064369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D9B239A-51CB-9059-A86A-01A698D00A6C}"/>
                </a:ext>
              </a:extLst>
            </p:cNvPr>
            <p:cNvSpPr/>
            <p:nvPr/>
          </p:nvSpPr>
          <p:spPr>
            <a:xfrm>
              <a:off x="2531165" y="2650435"/>
              <a:ext cx="2160105" cy="2067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3B8E8D4-8267-05C3-3541-893B0085D264}"/>
                </a:ext>
              </a:extLst>
            </p:cNvPr>
            <p:cNvSpPr/>
            <p:nvPr/>
          </p:nvSpPr>
          <p:spPr>
            <a:xfrm>
              <a:off x="1967948" y="4827106"/>
              <a:ext cx="2160105" cy="20673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24" name="Title 4">
            <a:extLst>
              <a:ext uri="{FF2B5EF4-FFF2-40B4-BE49-F238E27FC236}">
                <a16:creationId xmlns:a16="http://schemas.microsoft.com/office/drawing/2014/main" id="{990EF224-1070-7F84-E1E6-D243E3D0B9C8}"/>
              </a:ext>
            </a:extLst>
          </p:cNvPr>
          <p:cNvSpPr txBox="1">
            <a:spLocks/>
          </p:cNvSpPr>
          <p:nvPr/>
        </p:nvSpPr>
        <p:spPr>
          <a:xfrm>
            <a:off x="369460" y="3017278"/>
            <a:ext cx="2789009" cy="1307562"/>
          </a:xfrm>
          <a:prstGeom prst="rect">
            <a:avLst/>
          </a:prstGeom>
          <a:solidFill>
            <a:srgbClr val="FFFF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r>
              <a:rPr lang="en-US" sz="28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Hilangnya</a:t>
            </a:r>
            <a:r>
              <a:rPr lang="en-US" sz="28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8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hasrat</a:t>
            </a:r>
            <a:r>
              <a:rPr lang="en-US" sz="28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endParaRPr lang="en-US" sz="2800" b="1" kern="0" dirty="0">
              <a:solidFill>
                <a:srgbClr val="993366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C3FA4F-5A74-31F7-5B8F-0CC51AE4C2FD}"/>
              </a:ext>
            </a:extLst>
          </p:cNvPr>
          <p:cNvSpPr txBox="1"/>
          <p:nvPr/>
        </p:nvSpPr>
        <p:spPr>
          <a:xfrm>
            <a:off x="2404237" y="1398747"/>
            <a:ext cx="594986" cy="26622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700" b="1" dirty="0">
                <a:solidFill>
                  <a:srgbClr val="993366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1</a:t>
            </a:r>
            <a:endParaRPr lang="en-ID" sz="16700" b="1" dirty="0">
              <a:solidFill>
                <a:srgbClr val="993366"/>
              </a:solidFill>
              <a:latin typeface="Tw Cen MT" panose="020B0602020104020603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9BB828-E0EE-2528-CE86-66C3014B1B85}"/>
              </a:ext>
            </a:extLst>
          </p:cNvPr>
          <p:cNvGrpSpPr/>
          <p:nvPr/>
        </p:nvGrpSpPr>
        <p:grpSpPr>
          <a:xfrm>
            <a:off x="7540099" y="3363999"/>
            <a:ext cx="4375236" cy="3076210"/>
            <a:chOff x="8120658" y="-1077599"/>
            <a:chExt cx="3613782" cy="3076210"/>
          </a:xfrm>
        </p:grpSpPr>
        <p:sp>
          <p:nvSpPr>
            <p:cNvPr id="8" name="Title 4">
              <a:extLst>
                <a:ext uri="{FF2B5EF4-FFF2-40B4-BE49-F238E27FC236}">
                  <a16:creationId xmlns:a16="http://schemas.microsoft.com/office/drawing/2014/main" id="{572CBCB5-13B3-81F8-4655-F36F1350BEFF}"/>
                </a:ext>
              </a:extLst>
            </p:cNvPr>
            <p:cNvSpPr txBox="1">
              <a:spLocks/>
            </p:cNvSpPr>
            <p:nvPr/>
          </p:nvSpPr>
          <p:spPr>
            <a:xfrm>
              <a:off x="8736484" y="213121"/>
              <a:ext cx="2997956" cy="1785490"/>
            </a:xfrm>
            <a:prstGeom prst="rect">
              <a:avLst/>
            </a:prstGeom>
            <a:solidFill>
              <a:srgbClr val="FFFF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acramento"/>
                <a:buNone/>
                <a:defRPr sz="9866" b="0" i="0" u="none" strike="noStrike" cap="none">
                  <a:solidFill>
                    <a:schemeClr val="dk1"/>
                  </a:solidFill>
                  <a:latin typeface="Sacramento"/>
                  <a:ea typeface="Sacramento"/>
                  <a:cs typeface="Sacramento"/>
                  <a:sym typeface="Sacrament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acramento"/>
                <a:buNone/>
                <a:defRPr sz="6933" b="0" i="0" u="none" strike="noStrike" cap="none">
                  <a:solidFill>
                    <a:schemeClr val="dk1"/>
                  </a:solidFill>
                  <a:latin typeface="Sacramento"/>
                  <a:ea typeface="Sacramento"/>
                  <a:cs typeface="Sacramento"/>
                  <a:sym typeface="Sacramento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acramento"/>
                <a:buNone/>
                <a:defRPr sz="6933" b="0" i="0" u="none" strike="noStrike" cap="none">
                  <a:solidFill>
                    <a:schemeClr val="dk1"/>
                  </a:solidFill>
                  <a:latin typeface="Sacramento"/>
                  <a:ea typeface="Sacramento"/>
                  <a:cs typeface="Sacramento"/>
                  <a:sym typeface="Sacramento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acramento"/>
                <a:buNone/>
                <a:defRPr sz="6933" b="0" i="0" u="none" strike="noStrike" cap="none">
                  <a:solidFill>
                    <a:schemeClr val="dk1"/>
                  </a:solidFill>
                  <a:latin typeface="Sacramento"/>
                  <a:ea typeface="Sacramento"/>
                  <a:cs typeface="Sacramento"/>
                  <a:sym typeface="Sacramento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acramento"/>
                <a:buNone/>
                <a:defRPr sz="6933" b="0" i="0" u="none" strike="noStrike" cap="none">
                  <a:solidFill>
                    <a:schemeClr val="dk1"/>
                  </a:solidFill>
                  <a:latin typeface="Sacramento"/>
                  <a:ea typeface="Sacramento"/>
                  <a:cs typeface="Sacramento"/>
                  <a:sym typeface="Sacramento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acramento"/>
                <a:buNone/>
                <a:defRPr sz="6933" b="0" i="0" u="none" strike="noStrike" cap="none">
                  <a:solidFill>
                    <a:schemeClr val="dk1"/>
                  </a:solidFill>
                  <a:latin typeface="Sacramento"/>
                  <a:ea typeface="Sacramento"/>
                  <a:cs typeface="Sacramento"/>
                  <a:sym typeface="Sacramento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acramento"/>
                <a:buNone/>
                <a:defRPr sz="6933" b="0" i="0" u="none" strike="noStrike" cap="none">
                  <a:solidFill>
                    <a:schemeClr val="dk1"/>
                  </a:solidFill>
                  <a:latin typeface="Sacramento"/>
                  <a:ea typeface="Sacramento"/>
                  <a:cs typeface="Sacramento"/>
                  <a:sym typeface="Sacramento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acramento"/>
                <a:buNone/>
                <a:defRPr sz="6933" b="0" i="0" u="none" strike="noStrike" cap="none">
                  <a:solidFill>
                    <a:schemeClr val="dk1"/>
                  </a:solidFill>
                  <a:latin typeface="Sacramento"/>
                  <a:ea typeface="Sacramento"/>
                  <a:cs typeface="Sacramento"/>
                  <a:sym typeface="Sacramento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200"/>
                <a:buFont typeface="Sacramento"/>
                <a:buNone/>
                <a:defRPr sz="6933" b="0" i="0" u="none" strike="noStrike" cap="none">
                  <a:solidFill>
                    <a:schemeClr val="dk1"/>
                  </a:solidFill>
                  <a:latin typeface="Sacramento"/>
                  <a:ea typeface="Sacramento"/>
                  <a:cs typeface="Sacramento"/>
                  <a:sym typeface="Sacramento"/>
                </a:defRPr>
              </a:lvl9pPr>
            </a:lstStyle>
            <a:p>
              <a:r>
                <a:rPr lang="en-US" sz="2800" b="1" kern="0" dirty="0">
                  <a:solidFill>
                    <a:srgbClr val="993366"/>
                  </a:solidFill>
                  <a:latin typeface="Tw Cen MT" panose="020B0602020104020603" pitchFamily="34" charset="0"/>
                  <a:cs typeface="Calibri" panose="020F0502020204030204" pitchFamily="34" charset="0"/>
                </a:rPr>
                <a:t>Nyeri dan vagina </a:t>
              </a:r>
              <a:r>
                <a:rPr lang="en-US" sz="2800" b="1" kern="0" dirty="0" err="1">
                  <a:solidFill>
                    <a:srgbClr val="993366"/>
                  </a:solidFill>
                  <a:latin typeface="Tw Cen MT" panose="020B0602020104020603" pitchFamily="34" charset="0"/>
                  <a:cs typeface="Calibri" panose="020F0502020204030204" pitchFamily="34" charset="0"/>
                </a:rPr>
                <a:t>kering</a:t>
              </a:r>
              <a:r>
                <a:rPr lang="en-US" sz="2800" b="1" kern="0" dirty="0">
                  <a:solidFill>
                    <a:srgbClr val="993366"/>
                  </a:solidFill>
                  <a:latin typeface="Tw Cen MT" panose="020B0602020104020603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kern="0" dirty="0" err="1">
                  <a:solidFill>
                    <a:srgbClr val="993366"/>
                  </a:solidFill>
                  <a:latin typeface="Tw Cen MT" panose="020B0602020104020603" pitchFamily="34" charset="0"/>
                  <a:cs typeface="Calibri" panose="020F0502020204030204" pitchFamily="34" charset="0"/>
                </a:rPr>
                <a:t>saat</a:t>
              </a:r>
              <a:r>
                <a:rPr lang="en-US" sz="2800" b="1" kern="0" dirty="0">
                  <a:solidFill>
                    <a:srgbClr val="993366"/>
                  </a:solidFill>
                  <a:latin typeface="Tw Cen MT" panose="020B0602020104020603" pitchFamily="34" charset="0"/>
                  <a:cs typeface="Calibri" panose="020F0502020204030204" pitchFamily="34" charset="0"/>
                </a:rPr>
                <a:t> </a:t>
              </a:r>
            </a:p>
            <a:p>
              <a:r>
                <a:rPr lang="en-US" sz="2800" b="1" kern="0" dirty="0" err="1">
                  <a:solidFill>
                    <a:srgbClr val="993366"/>
                  </a:solidFill>
                  <a:latin typeface="Tw Cen MT" panose="020B0602020104020603" pitchFamily="34" charset="0"/>
                  <a:cs typeface="Calibri" panose="020F0502020204030204" pitchFamily="34" charset="0"/>
                </a:rPr>
                <a:t>beraktivitas</a:t>
              </a:r>
              <a:r>
                <a:rPr lang="en-US" sz="2800" b="1" kern="0" dirty="0">
                  <a:solidFill>
                    <a:srgbClr val="993366"/>
                  </a:solidFill>
                  <a:latin typeface="Tw Cen MT" panose="020B0602020104020603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kern="0" dirty="0" err="1">
                  <a:solidFill>
                    <a:srgbClr val="993366"/>
                  </a:solidFill>
                  <a:latin typeface="Tw Cen MT" panose="020B0602020104020603" pitchFamily="34" charset="0"/>
                  <a:cs typeface="Calibri" panose="020F0502020204030204" pitchFamily="34" charset="0"/>
                </a:rPr>
                <a:t>seksual</a:t>
              </a:r>
              <a:endParaRPr lang="en-US" sz="28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2CBC3D-62BF-9A21-9BEB-B4752F9E4AB9}"/>
                </a:ext>
              </a:extLst>
            </p:cNvPr>
            <p:cNvSpPr txBox="1"/>
            <p:nvPr/>
          </p:nvSpPr>
          <p:spPr>
            <a:xfrm>
              <a:off x="8120658" y="-1077599"/>
              <a:ext cx="627293" cy="2662267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6700" b="1" dirty="0">
                  <a:solidFill>
                    <a:srgbClr val="993366"/>
                  </a:solidFill>
                  <a:latin typeface="Tw Cen MT" panose="020B0602020104020603" pitchFamily="34" charset="0"/>
                  <a:cs typeface="Arial" panose="020B0604020202020204" pitchFamily="34" charset="0"/>
                </a:rPr>
                <a:t>2</a:t>
              </a:r>
              <a:endParaRPr lang="en-ID" sz="16700" b="1" dirty="0">
                <a:solidFill>
                  <a:srgbClr val="993366"/>
                </a:solidFill>
                <a:latin typeface="Tw Cen MT" panose="020B0602020104020603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Title 4">
            <a:extLst>
              <a:ext uri="{FF2B5EF4-FFF2-40B4-BE49-F238E27FC236}">
                <a16:creationId xmlns:a16="http://schemas.microsoft.com/office/drawing/2014/main" id="{0B1A2D98-058C-D947-4329-4C6A67FA6A07}"/>
              </a:ext>
            </a:extLst>
          </p:cNvPr>
          <p:cNvSpPr txBox="1">
            <a:spLocks/>
          </p:cNvSpPr>
          <p:nvPr/>
        </p:nvSpPr>
        <p:spPr>
          <a:xfrm>
            <a:off x="0" y="143289"/>
            <a:ext cx="12027877" cy="1307562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endParaRPr lang="en-US" sz="3600" b="1" kern="0" dirty="0">
              <a:solidFill>
                <a:schemeClr val="bg1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36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Kesehatan </a:t>
            </a:r>
            <a:r>
              <a:rPr lang="en-US" sz="36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36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pada </a:t>
            </a:r>
            <a:r>
              <a:rPr lang="en-US" sz="36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Pasien</a:t>
            </a:r>
            <a:r>
              <a:rPr lang="en-US" sz="36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endParaRPr lang="en-US" sz="3600" b="1" kern="0" dirty="0">
              <a:solidFill>
                <a:schemeClr val="bg1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algn="l"/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Permasalahan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seksual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yang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dihadapi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seorang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perempuan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yang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menjalani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terapi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kanker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dapat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beragam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,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namun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dapat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dibagi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atas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2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kelompok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utama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:</a:t>
            </a:r>
          </a:p>
          <a:p>
            <a:pPr algn="l"/>
            <a:endParaRPr lang="en-US" sz="3600" b="1" kern="0" dirty="0">
              <a:solidFill>
                <a:schemeClr val="bg1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35E69C-568C-977A-2693-EAFEFF4DA4F3}"/>
              </a:ext>
            </a:extLst>
          </p:cNvPr>
          <p:cNvSpPr txBox="1"/>
          <p:nvPr/>
        </p:nvSpPr>
        <p:spPr>
          <a:xfrm>
            <a:off x="-19563" y="6348726"/>
            <a:ext cx="38573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i="1" dirty="0">
                <a:latin typeface="Tw Cen MT" panose="020B0602020104020603" pitchFamily="34" charset="0"/>
              </a:rPr>
              <a:t>(https://www.jons-online.com/issues/2019/september-2019-vol-10-no-9/2521-reclaiming-your-sex-life-after-cancer)</a:t>
            </a:r>
          </a:p>
        </p:txBody>
      </p:sp>
    </p:spTree>
    <p:extLst>
      <p:ext uri="{BB962C8B-B14F-4D97-AF65-F5344CB8AC3E}">
        <p14:creationId xmlns:p14="http://schemas.microsoft.com/office/powerpoint/2010/main" val="165634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6A0C79C2-B98D-E20C-E1C3-E97F2B0801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0"/>
          <a:stretch/>
        </p:blipFill>
        <p:spPr>
          <a:xfrm flipH="1">
            <a:off x="0" y="1709530"/>
            <a:ext cx="4664765" cy="514847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C3A3438-0E83-625A-134A-26BE23E3AC67}"/>
              </a:ext>
            </a:extLst>
          </p:cNvPr>
          <p:cNvSpPr txBox="1">
            <a:spLocks/>
          </p:cNvSpPr>
          <p:nvPr/>
        </p:nvSpPr>
        <p:spPr>
          <a:xfrm>
            <a:off x="3418449" y="1015890"/>
            <a:ext cx="8773551" cy="1291212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28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Sindrom</a:t>
            </a:r>
            <a:r>
              <a:rPr lang="en-US" sz="28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Genitourinaria</a:t>
            </a:r>
            <a:r>
              <a:rPr lang="en-US" sz="28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Menopause:</a:t>
            </a:r>
          </a:p>
          <a:p>
            <a:pPr algn="r"/>
            <a:r>
              <a:rPr lang="en-ID" sz="2400" dirty="0" err="1">
                <a:solidFill>
                  <a:schemeClr val="bg1"/>
                </a:solidFill>
                <a:latin typeface="Tw Cen MT" panose="020B0602020104020603" pitchFamily="34" charset="0"/>
              </a:rPr>
              <a:t>G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ejala-gejala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yang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berhubungan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dengan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defisiensi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estrogen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setelah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menopause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atau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menopause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dini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akibat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pengobatan</a:t>
            </a:r>
            <a:r>
              <a:rPr lang="en-ID" sz="2400" b="0" i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 </a:t>
            </a:r>
            <a:r>
              <a:rPr lang="en-ID" sz="2400" b="0" i="0" dirty="0" err="1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  <a:t>kanker</a:t>
            </a:r>
            <a:r>
              <a:rPr lang="en-US" sz="24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BFC54EFA-3F88-1E9E-FAE1-1BD0B505E4FC}"/>
              </a:ext>
            </a:extLst>
          </p:cNvPr>
          <p:cNvSpPr txBox="1">
            <a:spLocks/>
          </p:cNvSpPr>
          <p:nvPr/>
        </p:nvSpPr>
        <p:spPr>
          <a:xfrm>
            <a:off x="4374615" y="2624682"/>
            <a:ext cx="7817386" cy="6040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Vagina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kering</a:t>
            </a:r>
            <a:endParaRPr lang="en-US" sz="2400" b="1" kern="0" dirty="0">
              <a:solidFill>
                <a:srgbClr val="993366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0EC8DA4C-F712-EF13-46C2-9D4E221E7C4E}"/>
              </a:ext>
            </a:extLst>
          </p:cNvPr>
          <p:cNvSpPr txBox="1">
            <a:spLocks/>
          </p:cNvSpPr>
          <p:nvPr/>
        </p:nvSpPr>
        <p:spPr>
          <a:xfrm>
            <a:off x="0" y="93717"/>
            <a:ext cx="9537895" cy="629614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r>
              <a:rPr lang="en-US" sz="36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Kesehatan </a:t>
            </a:r>
            <a:r>
              <a:rPr lang="en-US" sz="36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36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pada </a:t>
            </a:r>
            <a:r>
              <a:rPr lang="en-US" sz="36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Pasien</a:t>
            </a:r>
            <a:r>
              <a:rPr lang="en-US" sz="36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endParaRPr lang="en-US" sz="3600" b="1" kern="0" dirty="0">
              <a:solidFill>
                <a:schemeClr val="bg1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1E06A5-E815-D9D7-B997-9CB175746573}"/>
              </a:ext>
            </a:extLst>
          </p:cNvPr>
          <p:cNvSpPr txBox="1"/>
          <p:nvPr/>
        </p:nvSpPr>
        <p:spPr>
          <a:xfrm>
            <a:off x="4518992" y="6529325"/>
            <a:ext cx="78173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200" i="1" dirty="0">
                <a:latin typeface="Tw Cen MT" panose="020B0602020104020603" pitchFamily="34" charset="0"/>
              </a:rPr>
              <a:t>(https://www.jons-online.com/issues/2019/september-2019-vol-10-no-9/2521-reclaiming-your-sex-life-after-cancer)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3DC9E53-012F-33F1-BEC5-77C4E455189D}"/>
              </a:ext>
            </a:extLst>
          </p:cNvPr>
          <p:cNvSpPr txBox="1">
            <a:spLocks/>
          </p:cNvSpPr>
          <p:nvPr/>
        </p:nvSpPr>
        <p:spPr>
          <a:xfrm>
            <a:off x="4374614" y="3353361"/>
            <a:ext cx="7817386" cy="6040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Rasa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terbakar</a:t>
            </a:r>
            <a:endParaRPr lang="en-US" sz="2400" b="1" kern="0" dirty="0">
              <a:solidFill>
                <a:srgbClr val="993366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FE8662F-8AA1-4C63-6E48-1670E04771D8}"/>
              </a:ext>
            </a:extLst>
          </p:cNvPr>
          <p:cNvSpPr txBox="1">
            <a:spLocks/>
          </p:cNvSpPr>
          <p:nvPr/>
        </p:nvSpPr>
        <p:spPr>
          <a:xfrm>
            <a:off x="4374615" y="4082040"/>
            <a:ext cx="7817386" cy="6040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Berkurangnya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kemampuan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terangsang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/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orgasme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genital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B7C14A6F-2D15-8AA1-7CDE-B066C175E2DB}"/>
              </a:ext>
            </a:extLst>
          </p:cNvPr>
          <p:cNvSpPr txBox="1">
            <a:spLocks/>
          </p:cNvSpPr>
          <p:nvPr/>
        </p:nvSpPr>
        <p:spPr>
          <a:xfrm>
            <a:off x="4374613" y="4810719"/>
            <a:ext cx="7817386" cy="6040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Rasa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tidak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nyaman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saat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berhubungan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endParaRPr lang="en-US" sz="2400" b="1" kern="0" dirty="0">
              <a:solidFill>
                <a:srgbClr val="993366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3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F5E6D79-E0B8-C234-136E-D753502B246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 descr="A picture containing text, businesscard, vector graphics&#10;&#10;Description automatically generated">
              <a:extLst>
                <a:ext uri="{FF2B5EF4-FFF2-40B4-BE49-F238E27FC236}">
                  <a16:creationId xmlns:a16="http://schemas.microsoft.com/office/drawing/2014/main" id="{C3B4EB88-85ED-AE19-EB77-649CC09A7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B34065-B8A7-43A5-188C-00B32BB1165B}"/>
                </a:ext>
              </a:extLst>
            </p:cNvPr>
            <p:cNvSpPr/>
            <p:nvPr/>
          </p:nvSpPr>
          <p:spPr>
            <a:xfrm>
              <a:off x="3869635" y="2226365"/>
              <a:ext cx="4545495" cy="2941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6" name="Title 4">
            <a:extLst>
              <a:ext uri="{FF2B5EF4-FFF2-40B4-BE49-F238E27FC236}">
                <a16:creationId xmlns:a16="http://schemas.microsoft.com/office/drawing/2014/main" id="{246E6345-57EB-A900-E0A5-0E28CACD5324}"/>
              </a:ext>
            </a:extLst>
          </p:cNvPr>
          <p:cNvSpPr txBox="1">
            <a:spLocks/>
          </p:cNvSpPr>
          <p:nvPr/>
        </p:nvSpPr>
        <p:spPr>
          <a:xfrm>
            <a:off x="3163380" y="1152520"/>
            <a:ext cx="7089770" cy="2378471"/>
          </a:xfrm>
          <a:prstGeom prst="rect">
            <a:avLst/>
          </a:prstGeom>
          <a:solidFill>
            <a:srgbClr val="A7BF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r>
              <a:rPr lang="en-US" sz="28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Walaupun</a:t>
            </a:r>
            <a:r>
              <a:rPr lang="en-US" sz="28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kejadian</a:t>
            </a:r>
            <a:r>
              <a:rPr lang="en-US" sz="28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penurunan</a:t>
            </a:r>
            <a:r>
              <a:rPr lang="en-US" sz="28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kesehatan</a:t>
            </a:r>
            <a:r>
              <a:rPr lang="en-US" sz="28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28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akibat</a:t>
            </a:r>
            <a:r>
              <a:rPr lang="en-US" sz="28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terapi</a:t>
            </a:r>
            <a:r>
              <a:rPr lang="en-US" sz="28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r>
              <a:rPr lang="en-US" sz="28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payudara</a:t>
            </a:r>
            <a:r>
              <a:rPr lang="en-US" sz="28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cukup</a:t>
            </a:r>
            <a:r>
              <a:rPr lang="en-US" sz="28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tinggi</a:t>
            </a:r>
            <a:r>
              <a:rPr lang="en-US" sz="28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, </a:t>
            </a:r>
            <a:r>
              <a:rPr lang="en-US" sz="2800" b="1" kern="0" dirty="0" err="1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namun</a:t>
            </a:r>
            <a:r>
              <a:rPr lang="en-US" sz="2800" b="1" kern="0" dirty="0">
                <a:solidFill>
                  <a:srgbClr val="02645B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kurang</a:t>
            </a:r>
            <a:r>
              <a:rPr lang="en-US" sz="28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dari</a:t>
            </a:r>
            <a:r>
              <a:rPr lang="en-US" sz="28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50% </a:t>
            </a:r>
            <a:r>
              <a:rPr lang="en-US" sz="28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pasien</a:t>
            </a:r>
            <a:r>
              <a:rPr lang="en-US" sz="28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yang </a:t>
            </a:r>
            <a:r>
              <a:rPr lang="en-US" sz="28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mencari</a:t>
            </a:r>
            <a:r>
              <a:rPr lang="en-US" sz="28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8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bantuan</a:t>
            </a:r>
            <a:r>
              <a:rPr lang="en-US" sz="28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3E7ECA17-05E7-BE1F-1653-A310A1580A28}"/>
              </a:ext>
            </a:extLst>
          </p:cNvPr>
          <p:cNvSpPr txBox="1">
            <a:spLocks/>
          </p:cNvSpPr>
          <p:nvPr/>
        </p:nvSpPr>
        <p:spPr>
          <a:xfrm>
            <a:off x="0" y="93717"/>
            <a:ext cx="9537895" cy="629614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r>
              <a:rPr lang="en-US" sz="36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Kesehatan </a:t>
            </a:r>
            <a:r>
              <a:rPr lang="en-US" sz="36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36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pada </a:t>
            </a:r>
            <a:r>
              <a:rPr lang="en-US" sz="36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Pasien</a:t>
            </a:r>
            <a:r>
              <a:rPr lang="en-US" sz="36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endParaRPr lang="en-US" sz="3600" b="1" kern="0" dirty="0">
              <a:solidFill>
                <a:schemeClr val="bg1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1E44AF1-9A70-FBF0-4C46-8BDDBCB3D325}"/>
              </a:ext>
            </a:extLst>
          </p:cNvPr>
          <p:cNvSpPr txBox="1">
            <a:spLocks/>
          </p:cNvSpPr>
          <p:nvPr/>
        </p:nvSpPr>
        <p:spPr>
          <a:xfrm>
            <a:off x="2601887" y="6439138"/>
            <a:ext cx="7386175" cy="650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(Boswell EN,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Dizon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DS. Breast cancer and sexual function.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Transl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Androl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Urol. 2015 Apr;4(2):160-8.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doi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: 10.3978/j.issn.2223-4683.2014.12.04. PMID: 26816822; PMCID: PMC4708123)</a:t>
            </a:r>
            <a:endParaRPr lang="en-US" sz="1200" i="1" dirty="0">
              <a:latin typeface="Tw Cen MT" panose="020B0602020104020603" pitchFamily="34" charset="0"/>
            </a:endParaRPr>
          </a:p>
          <a:p>
            <a:endParaRPr lang="en-US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10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E58005-FA9E-FFC6-6D8C-5913E8374B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39"/>
          <a:stretch/>
        </p:blipFill>
        <p:spPr>
          <a:xfrm>
            <a:off x="0" y="-5130"/>
            <a:ext cx="4598503" cy="726881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C3A3438-0E83-625A-134A-26BE23E3AC67}"/>
              </a:ext>
            </a:extLst>
          </p:cNvPr>
          <p:cNvSpPr txBox="1">
            <a:spLocks/>
          </p:cNvSpPr>
          <p:nvPr/>
        </p:nvSpPr>
        <p:spPr>
          <a:xfrm>
            <a:off x="7272997" y="1015889"/>
            <a:ext cx="4919003" cy="755475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28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Penyebabnya</a:t>
            </a:r>
            <a:r>
              <a:rPr lang="en-US" sz="28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?</a:t>
            </a:r>
            <a:endParaRPr lang="en-US" sz="2400" b="1" kern="0" dirty="0">
              <a:solidFill>
                <a:schemeClr val="bg1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21" name="Title 4">
            <a:extLst>
              <a:ext uri="{FF2B5EF4-FFF2-40B4-BE49-F238E27FC236}">
                <a16:creationId xmlns:a16="http://schemas.microsoft.com/office/drawing/2014/main" id="{BFC54EFA-3F88-1E9E-FAE1-1BD0B505E4FC}"/>
              </a:ext>
            </a:extLst>
          </p:cNvPr>
          <p:cNvSpPr txBox="1">
            <a:spLocks/>
          </p:cNvSpPr>
          <p:nvPr/>
        </p:nvSpPr>
        <p:spPr>
          <a:xfrm>
            <a:off x="5022166" y="1982668"/>
            <a:ext cx="7169834" cy="12777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2400" b="1" kern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Permasalahan fungsi seksual sering ditanggapi sebagai permasalahan fisik belaka, padahal sebenarnya lebih kompleks. </a:t>
            </a:r>
            <a:endParaRPr lang="en-US" sz="2400" b="1" kern="0" dirty="0">
              <a:solidFill>
                <a:srgbClr val="993366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0EC8DA4C-F712-EF13-46C2-9D4E221E7C4E}"/>
              </a:ext>
            </a:extLst>
          </p:cNvPr>
          <p:cNvSpPr txBox="1">
            <a:spLocks/>
          </p:cNvSpPr>
          <p:nvPr/>
        </p:nvSpPr>
        <p:spPr>
          <a:xfrm>
            <a:off x="0" y="93717"/>
            <a:ext cx="9537895" cy="629614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r>
              <a:rPr lang="en-US" sz="36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Kesehatan </a:t>
            </a:r>
            <a:r>
              <a:rPr lang="en-US" sz="36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36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pada </a:t>
            </a:r>
            <a:r>
              <a:rPr lang="en-US" sz="36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Pasien</a:t>
            </a:r>
            <a:r>
              <a:rPr lang="en-US" sz="36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endParaRPr lang="en-US" sz="3600" b="1" kern="0" dirty="0">
              <a:solidFill>
                <a:schemeClr val="bg1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D3DC9E53-012F-33F1-BEC5-77C4E455189D}"/>
              </a:ext>
            </a:extLst>
          </p:cNvPr>
          <p:cNvSpPr txBox="1">
            <a:spLocks/>
          </p:cNvSpPr>
          <p:nvPr/>
        </p:nvSpPr>
        <p:spPr>
          <a:xfrm>
            <a:off x="5022166" y="3429000"/>
            <a:ext cx="7169834" cy="15650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2400" b="1" kern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Pasien sering merasa tidak yakin harus membicarakan masalah ke mana, terutama jika dokter yang merawat hanya memiliki kepedulian pada masalah yang berhubungan dengan kanker semata.</a:t>
            </a:r>
            <a:endParaRPr lang="en-US" sz="2400" b="1" kern="0" dirty="0">
              <a:solidFill>
                <a:srgbClr val="993366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FE8662F-8AA1-4C63-6E48-1670E04771D8}"/>
              </a:ext>
            </a:extLst>
          </p:cNvPr>
          <p:cNvSpPr txBox="1">
            <a:spLocks/>
          </p:cNvSpPr>
          <p:nvPr/>
        </p:nvSpPr>
        <p:spPr>
          <a:xfrm>
            <a:off x="5022166" y="5162613"/>
            <a:ext cx="7169834" cy="984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Akses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pelayanan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di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luar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pengobatan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tidak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ada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07BE26F-E10D-5709-08A9-F571AF0F839F}"/>
              </a:ext>
            </a:extLst>
          </p:cNvPr>
          <p:cNvSpPr txBox="1">
            <a:spLocks/>
          </p:cNvSpPr>
          <p:nvPr/>
        </p:nvSpPr>
        <p:spPr>
          <a:xfrm>
            <a:off x="4598503" y="6440363"/>
            <a:ext cx="7386175" cy="650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(Boswell EN,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Dizon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DS. Breast cancer and sexual function.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Transl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Androl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Urol. 2015 Apr;4(2):160-8.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doi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: 10.3978/j.issn.2223-4683.2014.12.04. PMID: 26816822; PMCID: PMC4708123)</a:t>
            </a:r>
            <a:endParaRPr lang="en-US" sz="1200" i="1" dirty="0">
              <a:latin typeface="Tw Cen MT" panose="020B0602020104020603" pitchFamily="34" charset="0"/>
            </a:endParaRPr>
          </a:p>
          <a:p>
            <a:endParaRPr lang="en-US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35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A60129BE-B6F4-B007-E559-A08E0923CB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5"/>
          <a:stretch/>
        </p:blipFill>
        <p:spPr>
          <a:xfrm>
            <a:off x="5181600" y="0"/>
            <a:ext cx="7010400" cy="6858000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027187D9-E1E9-47AA-0118-03DC5600CF1B}"/>
              </a:ext>
            </a:extLst>
          </p:cNvPr>
          <p:cNvSpPr txBox="1">
            <a:spLocks/>
          </p:cNvSpPr>
          <p:nvPr/>
        </p:nvSpPr>
        <p:spPr>
          <a:xfrm>
            <a:off x="364436" y="1364513"/>
            <a:ext cx="5917096" cy="2954269"/>
          </a:xfrm>
          <a:prstGeom prst="rect">
            <a:avLst/>
          </a:prstGeom>
          <a:solidFill>
            <a:srgbClr val="F0FF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r>
              <a:rPr lang="en-US" sz="36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Semua</a:t>
            </a:r>
            <a:r>
              <a:rPr lang="en-US" sz="36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ini</a:t>
            </a:r>
            <a:r>
              <a:rPr lang="en-US" sz="36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menyebabkan</a:t>
            </a:r>
            <a:r>
              <a:rPr lang="en-US" sz="36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disfungsi</a:t>
            </a:r>
            <a:r>
              <a:rPr lang="en-US" sz="36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36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sering</a:t>
            </a:r>
            <a:r>
              <a:rPr lang="en-US" sz="36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kali </a:t>
            </a:r>
            <a:r>
              <a:rPr lang="en-US" sz="36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menjadi</a:t>
            </a:r>
            <a:r>
              <a:rPr lang="en-US" sz="36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permasalahan</a:t>
            </a:r>
            <a:r>
              <a:rPr lang="en-US" sz="36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medis</a:t>
            </a:r>
            <a:r>
              <a:rPr lang="en-US" sz="36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yang </a:t>
            </a:r>
            <a:r>
              <a:rPr lang="en-US" sz="36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tidak</a:t>
            </a:r>
            <a:r>
              <a:rPr lang="en-US" sz="36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tertangani</a:t>
            </a:r>
            <a:r>
              <a:rPr lang="en-US" sz="36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AE524D60-144A-B461-3AE5-CC5DC6DDAE3E}"/>
              </a:ext>
            </a:extLst>
          </p:cNvPr>
          <p:cNvSpPr txBox="1">
            <a:spLocks/>
          </p:cNvSpPr>
          <p:nvPr/>
        </p:nvSpPr>
        <p:spPr>
          <a:xfrm>
            <a:off x="0" y="93717"/>
            <a:ext cx="9537895" cy="629614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l"/>
            <a:r>
              <a:rPr lang="en-US" sz="36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Kesehatan </a:t>
            </a:r>
            <a:r>
              <a:rPr lang="en-US" sz="36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36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pada </a:t>
            </a:r>
            <a:r>
              <a:rPr lang="en-US" sz="36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Pasien</a:t>
            </a:r>
            <a:r>
              <a:rPr lang="en-US" sz="3600" b="1" kern="0" dirty="0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chemeClr val="bg1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endParaRPr lang="en-US" sz="3600" b="1" kern="0" dirty="0">
              <a:solidFill>
                <a:schemeClr val="bg1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99815E-35C2-D27D-EB56-9DEFFFCAF6F8}"/>
              </a:ext>
            </a:extLst>
          </p:cNvPr>
          <p:cNvSpPr txBox="1">
            <a:spLocks/>
          </p:cNvSpPr>
          <p:nvPr/>
        </p:nvSpPr>
        <p:spPr>
          <a:xfrm>
            <a:off x="0" y="6439138"/>
            <a:ext cx="7386175" cy="65028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(Boswell EN,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Dizon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DS. Breast cancer and sexual function.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Transl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Androl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 Urol. 2015 Apr;4(2):160-8. </a:t>
            </a:r>
            <a:r>
              <a:rPr lang="en-ID" sz="1200" i="1" dirty="0" err="1">
                <a:solidFill>
                  <a:srgbClr val="212121"/>
                </a:solidFill>
                <a:latin typeface="Tw Cen MT" panose="020B0602020104020603" pitchFamily="34" charset="0"/>
              </a:rPr>
              <a:t>doi</a:t>
            </a:r>
            <a:r>
              <a:rPr lang="en-ID" sz="1200" i="1" dirty="0">
                <a:solidFill>
                  <a:srgbClr val="212121"/>
                </a:solidFill>
                <a:latin typeface="Tw Cen MT" panose="020B0602020104020603" pitchFamily="34" charset="0"/>
              </a:rPr>
              <a:t>: 10.3978/j.issn.2223-4683.2014.12.04. PMID: 26816822; PMCID: PMC4708123)</a:t>
            </a:r>
            <a:endParaRPr lang="en-US" sz="1200" i="1" dirty="0">
              <a:latin typeface="Tw Cen MT" panose="020B0602020104020603" pitchFamily="34" charset="0"/>
            </a:endParaRPr>
          </a:p>
          <a:p>
            <a:endParaRPr lang="en-US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5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A37A9FE-1F7C-429F-B4DB-ECC6943917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69"/>
          <a:stretch/>
        </p:blipFill>
        <p:spPr>
          <a:xfrm>
            <a:off x="0" y="0"/>
            <a:ext cx="4965895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CDD5F1E-7315-D30B-3385-E971B58D4322}"/>
              </a:ext>
            </a:extLst>
          </p:cNvPr>
          <p:cNvSpPr txBox="1">
            <a:spLocks/>
          </p:cNvSpPr>
          <p:nvPr/>
        </p:nvSpPr>
        <p:spPr>
          <a:xfrm>
            <a:off x="5276403" y="192156"/>
            <a:ext cx="6915597" cy="10739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algn="r"/>
            <a:r>
              <a:rPr lang="en-US" sz="3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Pengaruh</a:t>
            </a:r>
            <a:r>
              <a:rPr lang="en-US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Terapi</a:t>
            </a:r>
            <a:r>
              <a:rPr lang="en-US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r>
              <a:rPr lang="en-US" sz="3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pada Kesehatan </a:t>
            </a:r>
            <a:r>
              <a:rPr lang="en-US" sz="32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endParaRPr lang="en-US" sz="3200" b="1" kern="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753D32DC-57CE-B3EF-2034-BAA3A2A681BA}"/>
              </a:ext>
            </a:extLst>
          </p:cNvPr>
          <p:cNvSpPr txBox="1">
            <a:spLocks/>
          </p:cNvSpPr>
          <p:nvPr/>
        </p:nvSpPr>
        <p:spPr>
          <a:xfrm>
            <a:off x="5276402" y="1629711"/>
            <a:ext cx="6915597" cy="50221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9866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Sacramento"/>
              <a:buNone/>
              <a:defRPr sz="6933" b="0" i="0" u="none" strike="noStrike" cap="none">
                <a:solidFill>
                  <a:schemeClr val="dk1"/>
                </a:solidFill>
                <a:latin typeface="Sacramento"/>
                <a:ea typeface="Sacramento"/>
                <a:cs typeface="Sacramento"/>
                <a:sym typeface="Sacramento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Terapi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kanker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payudara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baik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kemoterapi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,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terapi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hormonal,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pembedahan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dan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radiasi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dapat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memengaruhi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kesehatan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dan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fungsi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perempuan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.</a:t>
            </a:r>
          </a:p>
          <a:p>
            <a:pPr algn="l"/>
            <a:endParaRPr lang="en-US" sz="2400" b="1" kern="0" dirty="0">
              <a:solidFill>
                <a:srgbClr val="993366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Dari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semua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jenis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terapi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tersebut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yang paling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memengaruhi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fungsi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terutama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kemoterapi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dan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terapi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hormonal.</a:t>
            </a:r>
          </a:p>
          <a:p>
            <a:pPr algn="l"/>
            <a:endParaRPr lang="en-US" sz="2400" b="1" kern="0" dirty="0">
              <a:solidFill>
                <a:srgbClr val="993366"/>
              </a:solidFill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Permasalahan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seksual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dapat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berdampak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pada stress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emosional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seperti</a:t>
            </a:r>
            <a:r>
              <a:rPr lang="en-US" sz="2400" b="1" kern="0" dirty="0">
                <a:solidFill>
                  <a:srgbClr val="9933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kesedihan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dan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depresi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,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mengkhawatirkan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penampilan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,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serta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dampak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negatif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dalam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hubungan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dengan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 orang di </a:t>
            </a:r>
            <a:r>
              <a:rPr lang="en-US" sz="2400" b="1" kern="0" dirty="0" err="1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sekitar</a:t>
            </a:r>
            <a:r>
              <a:rPr lang="en-US" sz="2400" b="1" kern="0" dirty="0">
                <a:solidFill>
                  <a:srgbClr val="006666"/>
                </a:solidFill>
                <a:latin typeface="Tw Cen MT" panose="020B0602020104020603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76970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</TotalTime>
  <Words>1309</Words>
  <Application>Microsoft Macintosh PowerPoint</Application>
  <PresentationFormat>Widescreen</PresentationFormat>
  <Paragraphs>105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Cochocib Script Latin Pro</vt:lpstr>
      <vt:lpstr>Sacramento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Pengaruh Terapi Sistemik Kanker Payudara Terhadap Fungsi Seksual</dc:title>
  <dc:creator>didabriani</dc:creator>
  <cp:lastModifiedBy>didabriani</cp:lastModifiedBy>
  <cp:revision>12</cp:revision>
  <dcterms:created xsi:type="dcterms:W3CDTF">2022-10-05T10:23:22Z</dcterms:created>
  <dcterms:modified xsi:type="dcterms:W3CDTF">2022-10-14T23:28:35Z</dcterms:modified>
</cp:coreProperties>
</file>